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02" r:id="rId2"/>
    <p:sldId id="258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99" r:id="rId13"/>
    <p:sldId id="283" r:id="rId14"/>
    <p:sldId id="291" r:id="rId15"/>
    <p:sldId id="298" r:id="rId16"/>
    <p:sldId id="297" r:id="rId17"/>
    <p:sldId id="285" r:id="rId18"/>
    <p:sldId id="286" r:id="rId19"/>
    <p:sldId id="295" r:id="rId20"/>
    <p:sldId id="287" r:id="rId21"/>
    <p:sldId id="296" r:id="rId22"/>
    <p:sldId id="303" r:id="rId23"/>
    <p:sldId id="304" r:id="rId24"/>
    <p:sldId id="305" r:id="rId25"/>
    <p:sldId id="288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B58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37"/>
    <p:restoredTop sz="94637"/>
  </p:normalViewPr>
  <p:slideViewPr>
    <p:cSldViewPr snapToGrid="0" snapToObjects="1">
      <p:cViewPr varScale="1">
        <p:scale>
          <a:sx n="89" d="100"/>
          <a:sy n="89" d="100"/>
        </p:scale>
        <p:origin x="1368" y="1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25714-E67C-9348-91B8-0F90CEE33F9E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1F33F-CAE4-5B48-A751-F2387F35E7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64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82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667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110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2D4D14-03BA-DA4C-A9D4-83169FAC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90A45-9BB9-5544-A846-256143E4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0BD8B5-472F-EA41-B875-41BF333E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310A3D-2A6E-314E-B86C-CED94F86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75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76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9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48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79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8">
            <a:extLst>
              <a:ext uri="{FF2B5EF4-FFF2-40B4-BE49-F238E27FC236}">
                <a16:creationId xmlns:a16="http://schemas.microsoft.com/office/drawing/2014/main" id="{01499B81-ADCB-C247-A108-BA1C537EAB77}"/>
              </a:ext>
            </a:extLst>
          </p:cNvPr>
          <p:cNvSpPr>
            <a:spLocks/>
          </p:cNvSpPr>
          <p:nvPr userDrawn="1"/>
        </p:nvSpPr>
        <p:spPr bwMode="auto">
          <a:xfrm>
            <a:off x="667872" y="3478721"/>
            <a:ext cx="5400000" cy="54000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2400" dirty="0"/>
          </a:p>
        </p:txBody>
      </p:sp>
      <p:sp>
        <p:nvSpPr>
          <p:cNvPr id="5" name="Arc 5">
            <a:extLst>
              <a:ext uri="{FF2B5EF4-FFF2-40B4-BE49-F238E27FC236}">
                <a16:creationId xmlns:a16="http://schemas.microsoft.com/office/drawing/2014/main" id="{E47FC0CA-301C-2A42-AB56-675EF8554BF4}"/>
              </a:ext>
            </a:extLst>
          </p:cNvPr>
          <p:cNvSpPr>
            <a:spLocks/>
          </p:cNvSpPr>
          <p:nvPr userDrawn="1"/>
        </p:nvSpPr>
        <p:spPr bwMode="auto">
          <a:xfrm>
            <a:off x="6067871" y="-1921280"/>
            <a:ext cx="5409432" cy="538679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dirty="0"/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B54215A0-4103-A745-AB11-C25FDA30071D}"/>
              </a:ext>
            </a:extLst>
          </p:cNvPr>
          <p:cNvSpPr>
            <a:spLocks/>
          </p:cNvSpPr>
          <p:nvPr userDrawn="1"/>
        </p:nvSpPr>
        <p:spPr bwMode="auto">
          <a:xfrm>
            <a:off x="6067870" y="3465513"/>
            <a:ext cx="5400000" cy="5400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2400" dirty="0"/>
          </a:p>
        </p:txBody>
      </p:sp>
      <p:sp>
        <p:nvSpPr>
          <p:cNvPr id="8" name="Arc 14">
            <a:extLst>
              <a:ext uri="{FF2B5EF4-FFF2-40B4-BE49-F238E27FC236}">
                <a16:creationId xmlns:a16="http://schemas.microsoft.com/office/drawing/2014/main" id="{F99021B2-9760-014F-A36E-F57132146FBB}"/>
              </a:ext>
            </a:extLst>
          </p:cNvPr>
          <p:cNvSpPr>
            <a:spLocks/>
          </p:cNvSpPr>
          <p:nvPr userDrawn="1"/>
        </p:nvSpPr>
        <p:spPr bwMode="auto">
          <a:xfrm>
            <a:off x="667872" y="-1921279"/>
            <a:ext cx="5400000" cy="5399999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87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75"/>
                  <a:pt x="9662" y="7"/>
                  <a:pt x="21587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5"/>
                  <a:pt x="9662" y="7"/>
                  <a:pt x="21587" y="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dirty="0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44EC46FB-C7BF-0342-AE5F-04906CB735DB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 rot="16200000">
            <a:off x="6072587" y="-1925993"/>
            <a:ext cx="0" cy="10809431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5085E9B0-1A11-354A-AB3B-9D9867E1DDF8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6058439" y="-214313"/>
            <a:ext cx="0" cy="7343776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370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54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63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D4CE-4E93-1D41-B466-2970B5AFF496}" type="datetimeFigureOut">
              <a:rPr lang="de-DE" smtClean="0"/>
              <a:t>18.02.18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B71F2-236A-E544-B407-9CCB98B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5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4CB9785-20B3-314B-AD14-9CD21E92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4C039D41-92D4-314B-BE6F-95509160F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" y="1203034"/>
            <a:ext cx="11567160" cy="452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12000">
                      <a:srgbClr val="FF0000"/>
                    </a:gs>
                    <a:gs pos="61000">
                      <a:srgbClr val="92D050">
                        <a:lumMod val="100000"/>
                      </a:srgbClr>
                    </a:gs>
                    <a:gs pos="76000">
                      <a:schemeClr val="accent1">
                        <a:lumMod val="100000"/>
                      </a:schemeClr>
                    </a:gs>
                  </a:gsLst>
                  <a:lin ang="2700000" scaled="1"/>
                  <a:tileRect/>
                </a:gradFill>
              </a:rPr>
              <a:t>GRUNDRICHTUNG </a:t>
            </a:r>
          </a:p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12000">
                      <a:srgbClr val="FF0000"/>
                    </a:gs>
                    <a:gs pos="61000">
                      <a:srgbClr val="92D050">
                        <a:lumMod val="100000"/>
                      </a:srgbClr>
                    </a:gs>
                    <a:gs pos="76000">
                      <a:schemeClr val="accent1">
                        <a:lumMod val="100000"/>
                      </a:schemeClr>
                    </a:gs>
                  </a:gsLst>
                  <a:lin ang="2700000" scaled="1"/>
                  <a:tileRect/>
                </a:gradFill>
              </a:rPr>
              <a:t>DER </a:t>
            </a:r>
          </a:p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12000">
                      <a:srgbClr val="FF0000"/>
                    </a:gs>
                    <a:gs pos="61000">
                      <a:srgbClr val="92D050">
                        <a:lumMod val="100000"/>
                      </a:srgbClr>
                    </a:gs>
                    <a:gs pos="76000">
                      <a:schemeClr val="accent1">
                        <a:lumMod val="100000"/>
                      </a:schemeClr>
                    </a:gs>
                  </a:gsLst>
                  <a:lin ang="2700000" scaled="1"/>
                  <a:tileRect/>
                </a:gradFill>
              </a:rPr>
              <a:t>PERSÖNLICHKEIT  </a:t>
            </a:r>
            <a:endParaRPr lang="de-DE" sz="9600" b="1" cap="small" dirty="0">
              <a:gradFill flip="none" rotWithShape="1">
                <a:gsLst>
                  <a:gs pos="41000">
                    <a:srgbClr val="FFFF00"/>
                  </a:gs>
                  <a:gs pos="12000">
                    <a:srgbClr val="FF0000"/>
                  </a:gs>
                  <a:gs pos="61000">
                    <a:srgbClr val="92D050">
                      <a:lumMod val="100000"/>
                    </a:srgbClr>
                  </a:gs>
                  <a:gs pos="76000">
                    <a:schemeClr val="accent1">
                      <a:lumMod val="10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715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9" y="406400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Der Vater der antiken Typologie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2584450"/>
            <a:ext cx="1820863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250114" y="2355851"/>
            <a:ext cx="1690687" cy="1692275"/>
            <a:chOff x="4378" y="2526"/>
            <a:chExt cx="1065" cy="1066"/>
          </a:xfrm>
        </p:grpSpPr>
        <p:sp>
          <p:nvSpPr>
            <p:cNvPr id="6" name="Arc 5"/>
            <p:cNvSpPr>
              <a:spLocks/>
            </p:cNvSpPr>
            <p:nvPr/>
          </p:nvSpPr>
          <p:spPr bwMode="auto">
            <a:xfrm>
              <a:off x="4378" y="2526"/>
              <a:ext cx="1065" cy="106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0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86" y="3312"/>
              <a:ext cx="104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tIns="0" rIns="108000" bIns="44450">
              <a:spAutoFit/>
            </a:bodyPr>
            <a:lstStyle/>
            <a:p>
              <a:pPr defTabSz="762000" eaLnBrk="0" hangingPunct="0"/>
              <a:r>
                <a:rPr lang="en-US" sz="2000"/>
                <a:t>Choleriker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534028" y="4048125"/>
            <a:ext cx="1716088" cy="1690688"/>
            <a:chOff x="3297" y="3592"/>
            <a:chExt cx="1081" cy="1065"/>
          </a:xfrm>
        </p:grpSpPr>
        <p:sp>
          <p:nvSpPr>
            <p:cNvPr id="9" name="Arc 8"/>
            <p:cNvSpPr>
              <a:spLocks/>
            </p:cNvSpPr>
            <p:nvPr/>
          </p:nvSpPr>
          <p:spPr bwMode="auto">
            <a:xfrm>
              <a:off x="3312" y="3592"/>
              <a:ext cx="1066" cy="1065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00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97" y="3668"/>
              <a:ext cx="1079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000" tIns="0" rIns="108000" bIns="44450">
              <a:spAutoFit/>
            </a:bodyPr>
            <a:lstStyle/>
            <a:p>
              <a:pPr algn="r" defTabSz="762000" eaLnBrk="0" hangingPunct="0"/>
              <a:r>
                <a:rPr lang="en-US" sz="2000"/>
                <a:t>Phlegmatiker</a:t>
              </a:r>
              <a:endParaRPr lang="en-US" sz="2000" dirty="0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250114" y="4048125"/>
            <a:ext cx="1690687" cy="1690688"/>
            <a:chOff x="4378" y="3592"/>
            <a:chExt cx="1065" cy="1065"/>
          </a:xfrm>
        </p:grpSpPr>
        <p:sp>
          <p:nvSpPr>
            <p:cNvPr id="12" name="Arc 11"/>
            <p:cNvSpPr>
              <a:spLocks/>
            </p:cNvSpPr>
            <p:nvPr/>
          </p:nvSpPr>
          <p:spPr bwMode="auto">
            <a:xfrm>
              <a:off x="4378" y="3592"/>
              <a:ext cx="1065" cy="1065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0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380" y="3668"/>
              <a:ext cx="989" cy="222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000" tIns="0" rIns="108000" bIns="44450">
              <a:spAutoFit/>
            </a:bodyPr>
            <a:lstStyle/>
            <a:p>
              <a:pPr defTabSz="762000" eaLnBrk="0" hangingPunct="0"/>
              <a:r>
                <a:rPr lang="en-US" sz="2000"/>
                <a:t>Sanguiniker</a:t>
              </a:r>
              <a:endParaRPr lang="en-US" sz="2000" dirty="0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373689" y="2355851"/>
            <a:ext cx="1876425" cy="1692275"/>
            <a:chOff x="3196" y="2526"/>
            <a:chExt cx="1182" cy="1066"/>
          </a:xfrm>
        </p:grpSpPr>
        <p:sp>
          <p:nvSpPr>
            <p:cNvPr id="15" name="Arc 14"/>
            <p:cNvSpPr>
              <a:spLocks/>
            </p:cNvSpPr>
            <p:nvPr/>
          </p:nvSpPr>
          <p:spPr bwMode="auto">
            <a:xfrm>
              <a:off x="3312" y="2526"/>
              <a:ext cx="1066" cy="106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87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000"/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196" y="3312"/>
              <a:ext cx="117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000" tIns="0" rIns="108000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de-CH" sz="2000" dirty="0"/>
                <a:t>Melancholiker</a:t>
              </a:r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36776" y="5251450"/>
            <a:ext cx="1793875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 eaLnBrk="0" hangingPunct="0"/>
            <a:r>
              <a:rPr lang="en-US" sz="2000" dirty="0" err="1"/>
              <a:t>Hippokrates</a:t>
            </a:r>
            <a:endParaRPr lang="en-US" sz="2000" dirty="0"/>
          </a:p>
          <a:p>
            <a:pPr algn="ctr" defTabSz="762000" eaLnBrk="0" hangingPunct="0"/>
            <a:r>
              <a:rPr lang="en-US" sz="2000" dirty="0"/>
              <a:t>500 v. Chr.</a:t>
            </a:r>
          </a:p>
        </p:txBody>
      </p:sp>
    </p:spTree>
    <p:extLst>
      <p:ext uri="{BB962C8B-B14F-4D97-AF65-F5344CB8AC3E}">
        <p14:creationId xmlns:p14="http://schemas.microsoft.com/office/powerpoint/2010/main" val="653364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574" y="321765"/>
            <a:ext cx="10515600" cy="1325563"/>
          </a:xfrm>
        </p:spPr>
        <p:txBody>
          <a:bodyPr/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Persönlichkeits-Typen</a:t>
            </a:r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CH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16200000">
            <a:off x="7827741" y="4021974"/>
            <a:ext cx="1565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algn="r" defTabSz="762000" eaLnBrk="0" hangingPunct="0"/>
            <a:r>
              <a:rPr lang="de-CH" sz="2000" dirty="0"/>
              <a:t>Fühlen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16200000">
            <a:off x="2790718" y="4098377"/>
            <a:ext cx="1565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algn="r" defTabSz="762000" eaLnBrk="0" hangingPunct="0"/>
            <a:r>
              <a:rPr lang="de-CH" sz="2000" dirty="0"/>
              <a:t>Fühlen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16200000">
            <a:off x="7841889" y="2430867"/>
            <a:ext cx="1565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defTabSz="762000" eaLnBrk="0" hangingPunct="0"/>
            <a:r>
              <a:rPr lang="de-CH" sz="2000" dirty="0"/>
              <a:t>Denken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16200000">
            <a:off x="2790718" y="2491827"/>
            <a:ext cx="1565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defTabSz="762000" eaLnBrk="0" hangingPunct="0"/>
            <a:r>
              <a:rPr lang="de-CH" sz="2000" dirty="0"/>
              <a:t>Denken 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76059" y="5766423"/>
            <a:ext cx="1632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r" defTabSz="762000" eaLnBrk="0" hangingPunct="0"/>
            <a:r>
              <a:rPr lang="de-CH" sz="2000" dirty="0"/>
              <a:t>Introversion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450779" y="989820"/>
            <a:ext cx="16626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r" defTabSz="762000" eaLnBrk="0" hangingPunct="0"/>
            <a:r>
              <a:rPr lang="de-CH" sz="2000" dirty="0"/>
              <a:t>Introversion 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149804" y="5766423"/>
            <a:ext cx="2081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defTabSz="762000" eaLnBrk="0" hangingPunct="0"/>
            <a:r>
              <a:rPr lang="de-CH" sz="2000" dirty="0"/>
              <a:t>Extraversion 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164330" y="989820"/>
            <a:ext cx="2355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defTabSz="762000" eaLnBrk="0" hangingPunct="0"/>
            <a:r>
              <a:rPr lang="de-CH" sz="2000" dirty="0"/>
              <a:t>Extraversion </a:t>
            </a:r>
          </a:p>
        </p:txBody>
      </p:sp>
      <p:sp>
        <p:nvSpPr>
          <p:cNvPr id="13" name="Arc 11"/>
          <p:cNvSpPr>
            <a:spLocks noChangeAspect="1"/>
          </p:cNvSpPr>
          <p:nvPr/>
        </p:nvSpPr>
        <p:spPr bwMode="auto">
          <a:xfrm>
            <a:off x="3925603" y="3471127"/>
            <a:ext cx="2160000" cy="21600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CH" sz="2000" dirty="0"/>
          </a:p>
        </p:txBody>
      </p:sp>
      <p:sp>
        <p:nvSpPr>
          <p:cNvPr id="14" name="Arc 12"/>
          <p:cNvSpPr>
            <a:spLocks noChangeAspect="1"/>
          </p:cNvSpPr>
          <p:nvPr/>
        </p:nvSpPr>
        <p:spPr bwMode="auto">
          <a:xfrm>
            <a:off x="3926525" y="1305470"/>
            <a:ext cx="2160000" cy="216253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87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75"/>
                  <a:pt x="9662" y="7"/>
                  <a:pt x="21587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5"/>
                  <a:pt x="9662" y="7"/>
                  <a:pt x="21587" y="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CH" sz="2000" dirty="0"/>
          </a:p>
        </p:txBody>
      </p:sp>
      <p:sp>
        <p:nvSpPr>
          <p:cNvPr id="15" name="Arc 13"/>
          <p:cNvSpPr>
            <a:spLocks noChangeAspect="1"/>
          </p:cNvSpPr>
          <p:nvPr/>
        </p:nvSpPr>
        <p:spPr bwMode="auto">
          <a:xfrm>
            <a:off x="6106022" y="1302405"/>
            <a:ext cx="2157468" cy="2160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CH" sz="2000" dirty="0"/>
          </a:p>
        </p:txBody>
      </p:sp>
      <p:sp>
        <p:nvSpPr>
          <p:cNvPr id="16" name="Arc 14"/>
          <p:cNvSpPr>
            <a:spLocks noChangeAspect="1"/>
          </p:cNvSpPr>
          <p:nvPr/>
        </p:nvSpPr>
        <p:spPr bwMode="auto">
          <a:xfrm>
            <a:off x="6113226" y="3474758"/>
            <a:ext cx="2160000" cy="2160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CH" sz="2000" dirty="0"/>
          </a:p>
        </p:txBody>
      </p:sp>
      <p:sp>
        <p:nvSpPr>
          <p:cNvPr id="17" name="Line 15"/>
          <p:cNvSpPr>
            <a:spLocks noChangeAspect="1" noChangeShapeType="1"/>
          </p:cNvSpPr>
          <p:nvPr/>
        </p:nvSpPr>
        <p:spPr bwMode="auto">
          <a:xfrm>
            <a:off x="6103334" y="1302405"/>
            <a:ext cx="0" cy="4328722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000" dirty="0"/>
          </a:p>
        </p:txBody>
      </p:sp>
      <p:sp>
        <p:nvSpPr>
          <p:cNvPr id="18" name="Line 16"/>
          <p:cNvSpPr>
            <a:spLocks noChangeAspect="1" noChangeShapeType="1"/>
          </p:cNvSpPr>
          <p:nvPr/>
        </p:nvSpPr>
        <p:spPr bwMode="auto">
          <a:xfrm rot="16200000">
            <a:off x="6094499" y="1278528"/>
            <a:ext cx="0" cy="4357454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000" dirty="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044469" y="985703"/>
            <a:ext cx="4149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ctr" defTabSz="762000" eaLnBrk="0" hangingPunct="0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resultat- und aufgabenorientiert</a:t>
            </a:r>
            <a:endParaRPr lang="de-CH" sz="2000" dirty="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252391" y="5741251"/>
            <a:ext cx="3746856" cy="3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ctr"/>
            <a:r>
              <a:rPr lang="de-CH" sz="2000" dirty="0">
                <a:solidFill>
                  <a:srgbClr val="777777"/>
                </a:solidFill>
                <a:cs typeface="Arial" charset="0"/>
              </a:rPr>
              <a:t>wert- und beziehungsorientiert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 rot="16200000">
            <a:off x="6550488" y="3298884"/>
            <a:ext cx="4149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ctr" defTabSz="762000" eaLnBrk="0" hangingPunct="0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spontane Kontaktbereitschaft</a:t>
            </a:r>
            <a:endParaRPr lang="de-CH" sz="2000" dirty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 rot="16200000">
            <a:off x="1452440" y="3339668"/>
            <a:ext cx="4149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ctr" defTabSz="762000" eaLnBrk="0" hangingPunct="0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überlegte Kontaktbereitschaft</a:t>
            </a:r>
            <a:endParaRPr lang="de-CH" sz="2000" dirty="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6117968" y="1966497"/>
            <a:ext cx="184071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defTabSz="762000" eaLnBrk="0" hangingPunct="0"/>
            <a:r>
              <a:rPr lang="de-CH" sz="2800" b="1" dirty="0">
                <a:cs typeface="Arial" charset="0"/>
              </a:rPr>
              <a:t>D</a:t>
            </a:r>
          </a:p>
          <a:p>
            <a:pPr defTabSz="762000" eaLnBrk="0" hangingPunct="0"/>
            <a:r>
              <a:rPr lang="de-CH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Dominant</a:t>
            </a:r>
          </a:p>
          <a:p>
            <a:pPr defTabSz="762000" eaLnBrk="0" hangingPunct="0"/>
            <a:r>
              <a:rPr lang="de-CH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Dominance</a:t>
            </a:r>
            <a:endParaRPr lang="de-CH" b="1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  <a:p>
            <a:pPr defTabSz="762000" eaLnBrk="0" hangingPunct="0"/>
            <a:r>
              <a:rPr lang="de-CH" sz="2400" b="1" dirty="0">
                <a:cs typeface="Arial" charset="0"/>
              </a:rPr>
              <a:t>Geschäftig</a:t>
            </a:r>
            <a:endParaRPr lang="de-CH" sz="2400" dirty="0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6115842" y="3652834"/>
            <a:ext cx="184071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defTabSz="762000" eaLnBrk="0" hangingPunct="0"/>
            <a:r>
              <a:rPr lang="de-CH" sz="2400" b="1" dirty="0">
                <a:cs typeface="Arial" charset="0"/>
              </a:rPr>
              <a:t>Freundlich</a:t>
            </a:r>
          </a:p>
          <a:p>
            <a:pPr defTabSz="762000" eaLnBrk="0" hangingPunct="0"/>
            <a:r>
              <a:rPr lang="de-CH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Influence</a:t>
            </a:r>
            <a:br>
              <a:rPr lang="de-CH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</a:br>
            <a:r>
              <a:rPr lang="de-CH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Einfluss</a:t>
            </a:r>
            <a:r>
              <a:rPr lang="de-CH" b="1" dirty="0">
                <a:cs typeface="Arial" charset="0"/>
              </a:rPr>
              <a:t> </a:t>
            </a:r>
          </a:p>
          <a:p>
            <a:pPr defTabSz="762000" eaLnBrk="0" hangingPunct="0"/>
            <a:r>
              <a:rPr lang="de-CH" sz="2800" b="1" dirty="0">
                <a:cs typeface="Arial" charset="0"/>
              </a:rPr>
              <a:t>I</a:t>
            </a:r>
            <a:endParaRPr lang="de-CH" sz="2800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260095" y="3652834"/>
            <a:ext cx="184071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r" defTabSz="762000" eaLnBrk="0" hangingPunct="0"/>
            <a:r>
              <a:rPr lang="de-CH" sz="2400" b="1" dirty="0">
                <a:cs typeface="Arial" charset="0"/>
              </a:rPr>
              <a:t>Gemütlich</a:t>
            </a:r>
            <a:endParaRPr lang="de-CH" sz="2400" b="1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  <a:p>
            <a:pPr algn="r" defTabSz="762000" eaLnBrk="0" hangingPunct="0"/>
            <a:r>
              <a:rPr lang="de-CH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Steadiness</a:t>
            </a:r>
            <a:endParaRPr lang="de-CH" b="1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  <a:p>
            <a:pPr algn="r" defTabSz="762000" eaLnBrk="0" hangingPunct="0"/>
            <a:r>
              <a:rPr lang="de-CH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Stetig</a:t>
            </a:r>
          </a:p>
          <a:p>
            <a:pPr algn="r" defTabSz="762000" eaLnBrk="0" hangingPunct="0"/>
            <a:r>
              <a:rPr lang="de-CH" sz="2800" b="1" dirty="0">
                <a:cs typeface="Arial" charset="0"/>
              </a:rPr>
              <a:t>S</a:t>
            </a:r>
            <a:r>
              <a:rPr lang="de-CH" b="1" dirty="0">
                <a:cs typeface="Arial" charset="0"/>
              </a:rPr>
              <a:t> </a:t>
            </a:r>
            <a:endParaRPr lang="de-CH" dirty="0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3960896" y="1966497"/>
            <a:ext cx="2189936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r" defTabSz="762000" eaLnBrk="0" hangingPunct="0"/>
            <a:r>
              <a:rPr lang="de-CH" sz="2800" b="1" dirty="0">
                <a:cs typeface="Arial" charset="0"/>
              </a:rPr>
              <a:t>C</a:t>
            </a:r>
          </a:p>
          <a:p>
            <a:pPr algn="r" defTabSz="762000" eaLnBrk="0" hangingPunct="0"/>
            <a:r>
              <a:rPr lang="de-CH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Gewissenhaft</a:t>
            </a:r>
          </a:p>
          <a:p>
            <a:pPr algn="r" defTabSz="762000" eaLnBrk="0" hangingPunct="0"/>
            <a:r>
              <a:rPr lang="de-CH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Conscientiousness</a:t>
            </a:r>
            <a:endParaRPr lang="de-CH" b="1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  <a:p>
            <a:pPr algn="r" defTabSz="762000" eaLnBrk="0" hangingPunct="0"/>
            <a:r>
              <a:rPr lang="de-CH" sz="2400" b="1" dirty="0">
                <a:cs typeface="Arial" charset="0"/>
              </a:rPr>
              <a:t>Konsequent </a:t>
            </a:r>
            <a:endParaRPr lang="de-CH" sz="2400" dirty="0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895842" y="1677675"/>
            <a:ext cx="23071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CH" sz="1600" dirty="0">
                <a:cs typeface="Times New Roman" pitchFamily="18" charset="0"/>
              </a:rPr>
              <a:t>Kombination von Introversion und Denken </a:t>
            </a:r>
          </a:p>
          <a:p>
            <a:pPr algn="r"/>
            <a:endParaRPr lang="de-CH" sz="1600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r"/>
            <a:r>
              <a:rPr lang="de-CH" sz="16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orientiert sich an Fakten</a:t>
            </a:r>
          </a:p>
          <a:p>
            <a:pPr algn="r"/>
            <a:r>
              <a:rPr lang="de-CH" sz="16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Ruhe bewahrend</a:t>
            </a:r>
          </a:p>
          <a:p>
            <a:pPr algn="r"/>
            <a:r>
              <a:rPr lang="de-CH" sz="16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sinnend</a:t>
            </a:r>
          </a:p>
          <a:p>
            <a:pPr algn="r"/>
            <a:r>
              <a:rPr lang="de-CH" sz="16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objektiv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533400" y="4019836"/>
            <a:ext cx="275416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CH" sz="1600" dirty="0">
                <a:cs typeface="Times New Roman" pitchFamily="18" charset="0"/>
              </a:rPr>
              <a:t>Kombination von</a:t>
            </a:r>
            <a:br>
              <a:rPr lang="de-CH" sz="1600" dirty="0">
                <a:cs typeface="Times New Roman" pitchFamily="18" charset="0"/>
              </a:rPr>
            </a:br>
            <a:r>
              <a:rPr lang="de-CH" sz="1600" dirty="0">
                <a:cs typeface="Times New Roman" pitchFamily="18" charset="0"/>
              </a:rPr>
              <a:t> Introversion und Fühlen</a:t>
            </a:r>
          </a:p>
          <a:p>
            <a:pPr algn="r"/>
            <a:endParaRPr lang="de-CH" sz="1600" dirty="0">
              <a:solidFill>
                <a:srgbClr val="00B050"/>
              </a:solidFill>
              <a:cs typeface="Times New Roman" pitchFamily="18" charset="0"/>
            </a:endParaRPr>
          </a:p>
          <a:p>
            <a:pPr algn="r"/>
            <a:r>
              <a:rPr lang="de-CH" sz="1600" dirty="0">
                <a:solidFill>
                  <a:srgbClr val="00B050"/>
                </a:solidFill>
                <a:cs typeface="Times New Roman" pitchFamily="18" charset="0"/>
              </a:rPr>
              <a:t>orientiert sich an Bewährtem Konsens suchend</a:t>
            </a:r>
          </a:p>
          <a:p>
            <a:pPr algn="r"/>
            <a:r>
              <a:rPr lang="de-CH" sz="1600" dirty="0">
                <a:solidFill>
                  <a:srgbClr val="00B050"/>
                </a:solidFill>
                <a:cs typeface="Times New Roman" pitchFamily="18" charset="0"/>
              </a:rPr>
              <a:t>ausgeglichen </a:t>
            </a:r>
          </a:p>
          <a:p>
            <a:pPr algn="r"/>
            <a:r>
              <a:rPr lang="de-CH" sz="1600" dirty="0">
                <a:solidFill>
                  <a:srgbClr val="00B050"/>
                </a:solidFill>
                <a:cs typeface="Times New Roman" pitchFamily="18" charset="0"/>
              </a:rPr>
              <a:t>tolerant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8814854" y="1621142"/>
            <a:ext cx="259907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CH" sz="1600" dirty="0">
                <a:cs typeface="Times New Roman" pitchFamily="18" charset="0"/>
              </a:rPr>
              <a:t>Kombination von Extraversion und Denken </a:t>
            </a:r>
          </a:p>
          <a:p>
            <a:r>
              <a:rPr lang="de-CH" sz="1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r>
              <a:rPr lang="de-CH" sz="1600" dirty="0">
                <a:solidFill>
                  <a:srgbClr val="FF0000"/>
                </a:solidFill>
                <a:cs typeface="Times New Roman" pitchFamily="18" charset="0"/>
              </a:rPr>
              <a:t>orientiert sich an Aufgaben</a:t>
            </a:r>
          </a:p>
          <a:p>
            <a:r>
              <a:rPr lang="de-CH" sz="1600" dirty="0">
                <a:solidFill>
                  <a:srgbClr val="FF0000"/>
                </a:solidFill>
                <a:cs typeface="Times New Roman" pitchFamily="18" charset="0"/>
              </a:rPr>
              <a:t>Dinge veranlassend </a:t>
            </a:r>
          </a:p>
          <a:p>
            <a:r>
              <a:rPr lang="de-CH" sz="1600" dirty="0">
                <a:solidFill>
                  <a:srgbClr val="FF0000"/>
                </a:solidFill>
                <a:cs typeface="Times New Roman" pitchFamily="18" charset="0"/>
              </a:rPr>
              <a:t>Schlüsse ziehend</a:t>
            </a:r>
          </a:p>
          <a:p>
            <a:r>
              <a:rPr lang="de-CH" sz="1600" dirty="0">
                <a:solidFill>
                  <a:srgbClr val="FF0000"/>
                </a:solidFill>
                <a:cs typeface="Times New Roman" pitchFamily="18" charset="0"/>
              </a:rPr>
              <a:t>aktiv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8760268" y="3934325"/>
            <a:ext cx="25606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CH" sz="1600" dirty="0">
                <a:cs typeface="Times New Roman" pitchFamily="18" charset="0"/>
              </a:rPr>
              <a:t>Kombination von Extraversion und Fühlen</a:t>
            </a:r>
          </a:p>
          <a:p>
            <a:endParaRPr lang="de-CH" sz="1600" dirty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de-CH" sz="1600" dirty="0">
                <a:solidFill>
                  <a:schemeClr val="accent4">
                    <a:lumMod val="75000"/>
                  </a:schemeClr>
                </a:solidFill>
                <a:cs typeface="Times New Roman" pitchFamily="18" charset="0"/>
              </a:rPr>
              <a:t>orientiert sich an Menschen</a:t>
            </a:r>
          </a:p>
          <a:p>
            <a:r>
              <a:rPr lang="de-CH" sz="1600" dirty="0">
                <a:solidFill>
                  <a:schemeClr val="accent4">
                    <a:lumMod val="75000"/>
                  </a:schemeClr>
                </a:solidFill>
                <a:cs typeface="Times New Roman" pitchFamily="18" charset="0"/>
              </a:rPr>
              <a:t>auf andere zugehend umgänglich</a:t>
            </a:r>
          </a:p>
          <a:p>
            <a:r>
              <a:rPr lang="de-CH" sz="1600" dirty="0">
                <a:solidFill>
                  <a:schemeClr val="accent4">
                    <a:lumMod val="75000"/>
                  </a:schemeClr>
                </a:solidFill>
                <a:cs typeface="Times New Roman" pitchFamily="18" charset="0"/>
              </a:rPr>
              <a:t>hilfsbereit   </a:t>
            </a:r>
          </a:p>
        </p:txBody>
      </p:sp>
    </p:spTree>
    <p:extLst>
      <p:ext uri="{BB962C8B-B14F-4D97-AF65-F5344CB8AC3E}">
        <p14:creationId xmlns:p14="http://schemas.microsoft.com/office/powerpoint/2010/main" val="10148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 idx="4294967295"/>
          </p:nvPr>
        </p:nvSpPr>
        <p:spPr>
          <a:xfrm>
            <a:off x="583614" y="302085"/>
            <a:ext cx="10621963" cy="1325563"/>
          </a:xfrm>
        </p:spPr>
        <p:txBody>
          <a:bodyPr>
            <a:normAutofit/>
          </a:bodyPr>
          <a:lstStyle/>
          <a:p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USP </a:t>
            </a:r>
            <a:r>
              <a:rPr lang="de-CH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(</a:t>
            </a:r>
            <a:r>
              <a:rPr lang="de-CH" sz="2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unique</a:t>
            </a:r>
            <a:r>
              <a:rPr lang="de-CH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de-CH" sz="2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selling</a:t>
            </a:r>
            <a:r>
              <a:rPr lang="de-CH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de-CH" sz="2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proposition</a:t>
            </a:r>
            <a:r>
              <a:rPr lang="de-CH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)</a:t>
            </a:r>
            <a:br>
              <a:rPr lang="de-CH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de-CH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Alleinstellungsmerkmale</a:t>
            </a: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2375609" y="1717048"/>
            <a:ext cx="3518987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/>
            <a:r>
              <a:rPr lang="de-DE" sz="2400" dirty="0"/>
              <a:t> Auf Regel und </a:t>
            </a:r>
          </a:p>
          <a:p>
            <a:pPr algn="r" eaLnBrk="0" hangingPunct="0"/>
            <a:r>
              <a:rPr lang="de-DE" sz="2400" dirty="0"/>
              <a:t>Methoden, reagieren</a:t>
            </a:r>
          </a:p>
          <a:p>
            <a:pPr algn="r" eaLnBrk="0" hangingPunct="0"/>
            <a:endParaRPr lang="de-CH" sz="2400" dirty="0"/>
          </a:p>
          <a:p>
            <a:pPr algn="r" eaLnBrk="0" hangingPunct="0"/>
            <a:r>
              <a:rPr lang="de-DE" sz="2400" b="1" dirty="0"/>
              <a:t>gründlich und korrekt</a:t>
            </a:r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6123994" y="1735284"/>
            <a:ext cx="4267234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de-DE" sz="2400" dirty="0"/>
              <a:t>Ziele erreichen, Probleme und Herausforderungen angehen</a:t>
            </a:r>
          </a:p>
          <a:p>
            <a:pPr eaLnBrk="0" hangingPunct="0"/>
            <a:endParaRPr lang="de-CH" sz="2400" dirty="0"/>
          </a:p>
          <a:p>
            <a:pPr eaLnBrk="0" hangingPunct="0"/>
            <a:r>
              <a:rPr lang="de-DE" sz="2400" b="1" dirty="0"/>
              <a:t>entschieden und direkt</a:t>
            </a:r>
          </a:p>
        </p:txBody>
      </p:sp>
      <p:sp>
        <p:nvSpPr>
          <p:cNvPr id="24" name="Rectangle 35"/>
          <p:cNvSpPr>
            <a:spLocks noChangeArrowheads="1"/>
          </p:cNvSpPr>
          <p:nvPr/>
        </p:nvSpPr>
        <p:spPr bwMode="auto">
          <a:xfrm>
            <a:off x="1301858" y="3612812"/>
            <a:ext cx="4691027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/>
            <a:r>
              <a:rPr lang="de-DE" sz="2400" dirty="0"/>
              <a:t>Ein Gleichmass und ein </a:t>
            </a:r>
          </a:p>
          <a:p>
            <a:pPr algn="r" eaLnBrk="0" hangingPunct="0"/>
            <a:r>
              <a:rPr lang="de-CH" sz="2400" dirty="0"/>
              <a:t>gelassenes </a:t>
            </a:r>
            <a:r>
              <a:rPr lang="de-DE" sz="2400" dirty="0"/>
              <a:t>Umfeld integrieren</a:t>
            </a:r>
          </a:p>
          <a:p>
            <a:pPr algn="r" eaLnBrk="0" hangingPunct="0"/>
            <a:endParaRPr lang="de-CH" sz="2400" dirty="0"/>
          </a:p>
          <a:p>
            <a:pPr algn="r" eaLnBrk="0" hangingPunct="0"/>
            <a:r>
              <a:rPr lang="de-DE" sz="2400" b="1" dirty="0"/>
              <a:t>diplomatisch und stabil </a:t>
            </a: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6179324" y="3612812"/>
            <a:ext cx="39565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dirty="0"/>
              <a:t>Mit anderen Menschen und deren Fragen interagieren</a:t>
            </a:r>
          </a:p>
          <a:p>
            <a:endParaRPr lang="de-CH" sz="2400" dirty="0"/>
          </a:p>
          <a:p>
            <a:r>
              <a:rPr lang="de-DE" sz="2400" b="1" dirty="0"/>
              <a:t>spontan und ungezwungen</a:t>
            </a:r>
          </a:p>
        </p:txBody>
      </p:sp>
    </p:spTree>
    <p:extLst>
      <p:ext uri="{BB962C8B-B14F-4D97-AF65-F5344CB8AC3E}">
        <p14:creationId xmlns:p14="http://schemas.microsoft.com/office/powerpoint/2010/main" val="20384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753519" y="1326568"/>
            <a:ext cx="2007601" cy="2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de-CH" sz="3200" dirty="0"/>
              <a:t>Daten</a:t>
            </a:r>
          </a:p>
          <a:p>
            <a:pPr algn="r"/>
            <a:r>
              <a:rPr lang="de-CH" sz="3200" dirty="0"/>
              <a:t>Fakten</a:t>
            </a:r>
          </a:p>
          <a:p>
            <a:pPr algn="r"/>
            <a:r>
              <a:rPr lang="de-CH" sz="3200" dirty="0"/>
              <a:t> Statistiken</a:t>
            </a:r>
          </a:p>
          <a:p>
            <a:pPr algn="r"/>
            <a:r>
              <a:rPr lang="de-CH" sz="3200" dirty="0"/>
              <a:t> Beweise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305679" y="1259893"/>
            <a:ext cx="2556790" cy="2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CH" sz="3200" dirty="0"/>
              <a:t>Alternativen </a:t>
            </a:r>
          </a:p>
          <a:p>
            <a:r>
              <a:rPr lang="de-CH" sz="3200" dirty="0"/>
              <a:t>konkrete Infos</a:t>
            </a:r>
          </a:p>
          <a:p>
            <a:r>
              <a:rPr lang="de-CH" sz="3200" dirty="0"/>
              <a:t>Ziele</a:t>
            </a:r>
          </a:p>
          <a:p>
            <a:r>
              <a:rPr lang="de-CH" sz="3200" dirty="0"/>
              <a:t>Entscheide</a:t>
            </a: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2549371" y="3715862"/>
            <a:ext cx="3367140" cy="2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de-CH" sz="3200" dirty="0"/>
              <a:t>Unabhängigkeit</a:t>
            </a:r>
          </a:p>
          <a:p>
            <a:pPr algn="r"/>
            <a:r>
              <a:rPr lang="de-CH" sz="3200" dirty="0"/>
              <a:t>Klare Anweisungen</a:t>
            </a:r>
          </a:p>
          <a:p>
            <a:pPr algn="r"/>
            <a:r>
              <a:rPr lang="de-CH" sz="3200" dirty="0"/>
              <a:t>Beständigkeit</a:t>
            </a:r>
          </a:p>
          <a:p>
            <a:pPr algn="r"/>
            <a:r>
              <a:rPr lang="de-CH" sz="3200" dirty="0"/>
              <a:t>Musse</a:t>
            </a: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6259959" y="3715861"/>
            <a:ext cx="2020425" cy="2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de-CH" sz="3200" dirty="0"/>
              <a:t>Interaktion</a:t>
            </a:r>
          </a:p>
          <a:p>
            <a:r>
              <a:rPr lang="de-CH" sz="3200" dirty="0"/>
              <a:t>Beziehung</a:t>
            </a:r>
          </a:p>
          <a:p>
            <a:r>
              <a:rPr lang="de-CH" sz="3200" dirty="0"/>
              <a:t>Stories</a:t>
            </a:r>
          </a:p>
          <a:p>
            <a:r>
              <a:rPr lang="de-CH" sz="3200" dirty="0"/>
              <a:t>Visionen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 idx="4294967295"/>
          </p:nvPr>
        </p:nvSpPr>
        <p:spPr>
          <a:xfrm>
            <a:off x="389973" y="369325"/>
            <a:ext cx="10620375" cy="1325563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Wer braucht was?</a:t>
            </a:r>
          </a:p>
        </p:txBody>
      </p:sp>
    </p:spTree>
    <p:extLst>
      <p:ext uri="{BB962C8B-B14F-4D97-AF65-F5344CB8AC3E}">
        <p14:creationId xmlns:p14="http://schemas.microsoft.com/office/powerpoint/2010/main" val="1703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590497" y="488461"/>
            <a:ext cx="10485438" cy="1325563"/>
          </a:xfrm>
        </p:spPr>
        <p:txBody>
          <a:bodyPr/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Verlustängste</a:t>
            </a:r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CH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096000" y="1439404"/>
            <a:ext cx="240508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dirty="0">
                <a:ea typeface="Times New Roman" charset="0"/>
              </a:rPr>
              <a:t>Zeit, Einfluss, </a:t>
            </a:r>
            <a:br>
              <a:rPr lang="de-CH" sz="2800" dirty="0">
                <a:ea typeface="Times New Roman" charset="0"/>
              </a:rPr>
            </a:br>
            <a:r>
              <a:rPr lang="de-CH" sz="2800" dirty="0">
                <a:ea typeface="Times New Roman" charset="0"/>
              </a:rPr>
              <a:t>Geld und/oder </a:t>
            </a:r>
          </a:p>
          <a:p>
            <a:r>
              <a:rPr lang="de-CH" sz="2800" dirty="0">
                <a:ea typeface="Times New Roman" charset="0"/>
              </a:rPr>
              <a:t>Wettkampf </a:t>
            </a:r>
          </a:p>
          <a:p>
            <a:r>
              <a:rPr lang="de-CH" sz="2800" dirty="0">
                <a:ea typeface="Times New Roman" charset="0"/>
              </a:rPr>
              <a:t>zu verlieren </a:t>
            </a:r>
          </a:p>
        </p:txBody>
      </p:sp>
      <p:sp>
        <p:nvSpPr>
          <p:cNvPr id="25" name="Rechteck 24"/>
          <p:cNvSpPr/>
          <p:nvPr/>
        </p:nvSpPr>
        <p:spPr>
          <a:xfrm>
            <a:off x="6188203" y="3831610"/>
            <a:ext cx="4009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dirty="0"/>
              <a:t>Anerkennung </a:t>
            </a:r>
            <a:br>
              <a:rPr lang="de-CH" sz="2800" dirty="0"/>
            </a:br>
            <a:r>
              <a:rPr lang="de-CH" sz="2800" dirty="0"/>
              <a:t>zu verlieren</a:t>
            </a:r>
          </a:p>
        </p:txBody>
      </p:sp>
      <p:sp>
        <p:nvSpPr>
          <p:cNvPr id="26" name="Rechteck 25"/>
          <p:cNvSpPr/>
          <p:nvPr/>
        </p:nvSpPr>
        <p:spPr>
          <a:xfrm>
            <a:off x="1417409" y="3831610"/>
            <a:ext cx="44158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2800" dirty="0">
                <a:ea typeface="Times New Roman" charset="0"/>
              </a:rPr>
              <a:t>Sicherheit </a:t>
            </a:r>
            <a:br>
              <a:rPr lang="de-CH" sz="2800" dirty="0">
                <a:ea typeface="Times New Roman" charset="0"/>
              </a:rPr>
            </a:br>
            <a:r>
              <a:rPr lang="de-CH" sz="2800" dirty="0">
                <a:ea typeface="Times New Roman" charset="0"/>
              </a:rPr>
              <a:t>zu verlieren</a:t>
            </a:r>
          </a:p>
          <a:p>
            <a:pPr algn="r"/>
            <a:endParaRPr lang="de-CH" sz="2800" dirty="0">
              <a:ea typeface="Times New Roman" charset="0"/>
            </a:endParaRPr>
          </a:p>
          <a:p>
            <a:pPr algn="r"/>
            <a:endParaRPr lang="de-DE" sz="2800" dirty="0"/>
          </a:p>
        </p:txBody>
      </p:sp>
      <p:sp>
        <p:nvSpPr>
          <p:cNvPr id="27" name="Rechteck 26"/>
          <p:cNvSpPr/>
          <p:nvPr/>
        </p:nvSpPr>
        <p:spPr>
          <a:xfrm>
            <a:off x="3948149" y="2301179"/>
            <a:ext cx="18850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800" dirty="0">
                <a:ea typeface="Times New Roman" charset="0"/>
              </a:rPr>
              <a:t>Kontrolle</a:t>
            </a:r>
          </a:p>
          <a:p>
            <a:pPr algn="r"/>
            <a:r>
              <a:rPr lang="de-CH" sz="2800" dirty="0">
                <a:ea typeface="Times New Roman" charset="0"/>
              </a:rPr>
              <a:t>zu verlieren</a:t>
            </a:r>
          </a:p>
        </p:txBody>
      </p:sp>
    </p:spTree>
    <p:extLst>
      <p:ext uri="{BB962C8B-B14F-4D97-AF65-F5344CB8AC3E}">
        <p14:creationId xmlns:p14="http://schemas.microsoft.com/office/powerpoint/2010/main" val="17854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0"/>
          <p:cNvSpPr>
            <a:spLocks noChangeArrowheads="1"/>
          </p:cNvSpPr>
          <p:nvPr/>
        </p:nvSpPr>
        <p:spPr bwMode="auto">
          <a:xfrm>
            <a:off x="5772115" y="1667753"/>
            <a:ext cx="871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2400" b="0">
                <a:solidFill>
                  <a:schemeClr val="bg1"/>
                </a:solidFill>
                <a:ea typeface="ＭＳ Ｐゴシック" pitchFamily="-65" charset="-128"/>
                <a:cs typeface="Times New Roman" pitchFamily="18" charset="0"/>
              </a:rPr>
              <a:t>Werte-</a:t>
            </a:r>
            <a:endParaRPr lang="de-DE" sz="2400" b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6907063" y="112082"/>
            <a:ext cx="2520000" cy="6377062"/>
          </a:xfrm>
          <a:prstGeom prst="rect">
            <a:avLst/>
          </a:prstGeom>
          <a:solidFill>
            <a:srgbClr val="00B050">
              <a:alpha val="47000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74928" y="956553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37065" y="956553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34090" y="956553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842215" y="956553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2874928" y="1580441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737065" y="1580441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334090" y="1580441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7842215" y="1580441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6334090" y="2204328"/>
            <a:ext cx="9525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6334090" y="3247316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6334090" y="3866441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257387" y="131312"/>
            <a:ext cx="1415638" cy="63920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9478928" y="112082"/>
            <a:ext cx="2520000" cy="63920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endParaRPr lang="de-DE" altLang="de-DE" sz="2400" b="0">
              <a:solidFill>
                <a:srgbClr val="095BA6"/>
              </a:solidFill>
              <a:latin typeface="+mn-lt"/>
            </a:endParaRP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4328192" y="112082"/>
            <a:ext cx="2520000" cy="63920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1739707" y="131313"/>
            <a:ext cx="2520000" cy="63920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endParaRPr lang="de-CH" altLang="de-DE" sz="2400">
              <a:latin typeface="+mn-lt"/>
            </a:endParaRPr>
          </a:p>
        </p:txBody>
      </p:sp>
      <p:sp>
        <p:nvSpPr>
          <p:cNvPr id="22" name="Rectangle 38"/>
          <p:cNvSpPr>
            <a:spLocks noChangeArrowheads="1"/>
          </p:cNvSpPr>
          <p:nvPr/>
        </p:nvSpPr>
        <p:spPr bwMode="auto">
          <a:xfrm>
            <a:off x="147130" y="315306"/>
            <a:ext cx="1495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Schaut auf</a:t>
            </a: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23" name="Rectangle 39"/>
          <p:cNvSpPr>
            <a:spLocks noChangeArrowheads="1"/>
          </p:cNvSpPr>
          <p:nvPr/>
        </p:nvSpPr>
        <p:spPr bwMode="auto">
          <a:xfrm>
            <a:off x="1938874" y="145979"/>
            <a:ext cx="211852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Ziele + </a:t>
            </a:r>
            <a:br>
              <a:rPr lang="de-DE" sz="2400" b="0" dirty="0">
                <a:ea typeface="ＭＳ Ｐゴシック" pitchFamily="-65" charset="-128"/>
                <a:cs typeface="Times New Roman" pitchFamily="18" charset="0"/>
              </a:rPr>
            </a:b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Herausforderung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25" name="Rectangle 41"/>
          <p:cNvSpPr>
            <a:spLocks noChangeArrowheads="1"/>
          </p:cNvSpPr>
          <p:nvPr/>
        </p:nvSpPr>
        <p:spPr bwMode="auto">
          <a:xfrm>
            <a:off x="4356583" y="170561"/>
            <a:ext cx="248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Abwechslung + </a:t>
            </a:r>
          </a:p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Kontakte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26" name="Rectangle 42"/>
          <p:cNvSpPr>
            <a:spLocks noChangeArrowheads="1"/>
          </p:cNvSpPr>
          <p:nvPr/>
        </p:nvSpPr>
        <p:spPr bwMode="auto">
          <a:xfrm>
            <a:off x="7008174" y="177098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Stetigkeit + </a:t>
            </a:r>
            <a:br>
              <a:rPr lang="de-DE" sz="2400" b="0" dirty="0">
                <a:ea typeface="ＭＳ Ｐゴシック" pitchFamily="-65" charset="-128"/>
                <a:cs typeface="Times New Roman" pitchFamily="18" charset="0"/>
              </a:rPr>
            </a:b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Vertrauen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29" name="Rectangle 45"/>
          <p:cNvSpPr>
            <a:spLocks noChangeArrowheads="1"/>
          </p:cNvSpPr>
          <p:nvPr/>
        </p:nvSpPr>
        <p:spPr bwMode="auto">
          <a:xfrm>
            <a:off x="9447389" y="164960"/>
            <a:ext cx="252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Struktur  +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Gründlichkeit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2241515" y="1001003"/>
            <a:ext cx="95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>
            <a:off x="2241515" y="1001003"/>
            <a:ext cx="1588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32" name="Rectangle 55"/>
          <p:cNvSpPr>
            <a:spLocks noChangeArrowheads="1"/>
          </p:cNvSpPr>
          <p:nvPr/>
        </p:nvSpPr>
        <p:spPr bwMode="auto">
          <a:xfrm>
            <a:off x="-1118" y="1164790"/>
            <a:ext cx="1642424" cy="3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Antrieb</a:t>
            </a: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34" name="Rectangle 57"/>
          <p:cNvSpPr>
            <a:spLocks noChangeArrowheads="1"/>
          </p:cNvSpPr>
          <p:nvPr/>
        </p:nvSpPr>
        <p:spPr bwMode="auto">
          <a:xfrm>
            <a:off x="1828139" y="1024218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Selbst-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Bewusstsein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35" name="Rectangle 58"/>
          <p:cNvSpPr>
            <a:spLocks noChangeArrowheads="1"/>
          </p:cNvSpPr>
          <p:nvPr/>
        </p:nvSpPr>
        <p:spPr bwMode="auto">
          <a:xfrm>
            <a:off x="4333075" y="1020103"/>
            <a:ext cx="248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Selbst-</a:t>
            </a:r>
            <a:b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</a:b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Vertrauen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7008174" y="1046026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Werte-</a:t>
            </a:r>
            <a:br>
              <a:rPr lang="de-DE" sz="2400" b="0" dirty="0">
                <a:ea typeface="ＭＳ Ｐゴシック" pitchFamily="-65" charset="-128"/>
                <a:cs typeface="Times New Roman" pitchFamily="18" charset="0"/>
              </a:rPr>
            </a:b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Orientierung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9447389" y="999046"/>
            <a:ext cx="252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M</a:t>
            </a: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ethodik +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Logik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>
            <a:off x="2241515" y="1624891"/>
            <a:ext cx="95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2241515" y="1624891"/>
            <a:ext cx="1588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42" name="Rectangle 73"/>
          <p:cNvSpPr>
            <a:spLocks noChangeArrowheads="1"/>
          </p:cNvSpPr>
          <p:nvPr/>
        </p:nvSpPr>
        <p:spPr bwMode="auto">
          <a:xfrm>
            <a:off x="16162" y="1875589"/>
            <a:ext cx="1625144" cy="76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Innere </a:t>
            </a:r>
          </a:p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Stimme</a:t>
            </a: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43" name="Rectangle 74"/>
          <p:cNvSpPr>
            <a:spLocks noChangeArrowheads="1"/>
          </p:cNvSpPr>
          <p:nvPr/>
        </p:nvSpPr>
        <p:spPr bwMode="auto">
          <a:xfrm>
            <a:off x="1982091" y="2064026"/>
            <a:ext cx="2032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„Ich habe recht“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44" name="Rectangle 75"/>
          <p:cNvSpPr>
            <a:spLocks noChangeArrowheads="1"/>
          </p:cNvSpPr>
          <p:nvPr/>
        </p:nvSpPr>
        <p:spPr bwMode="auto">
          <a:xfrm>
            <a:off x="4356583" y="1953812"/>
            <a:ext cx="248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„Es kommt </a:t>
            </a:r>
          </a:p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schon gut“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45" name="Rectangle 76"/>
          <p:cNvSpPr>
            <a:spLocks noChangeArrowheads="1"/>
          </p:cNvSpPr>
          <p:nvPr/>
        </p:nvSpPr>
        <p:spPr bwMode="auto">
          <a:xfrm>
            <a:off x="7008174" y="1914954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„Habe ich 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auch recht?“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46" name="Rectangle 77"/>
          <p:cNvSpPr>
            <a:spLocks noChangeArrowheads="1"/>
          </p:cNvSpPr>
          <p:nvPr/>
        </p:nvSpPr>
        <p:spPr bwMode="auto">
          <a:xfrm>
            <a:off x="9809707" y="1894321"/>
            <a:ext cx="17953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„Ich denke </a:t>
            </a:r>
          </a:p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darüber nach“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47" name="Rectangle 78"/>
          <p:cNvSpPr>
            <a:spLocks noChangeArrowheads="1"/>
          </p:cNvSpPr>
          <p:nvPr/>
        </p:nvSpPr>
        <p:spPr bwMode="auto">
          <a:xfrm>
            <a:off x="2241515" y="2248778"/>
            <a:ext cx="9525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48" name="Line 79"/>
          <p:cNvSpPr>
            <a:spLocks noChangeShapeType="1"/>
          </p:cNvSpPr>
          <p:nvPr/>
        </p:nvSpPr>
        <p:spPr bwMode="auto">
          <a:xfrm>
            <a:off x="2241515" y="2248778"/>
            <a:ext cx="95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49" name="Line 80"/>
          <p:cNvSpPr>
            <a:spLocks noChangeShapeType="1"/>
          </p:cNvSpPr>
          <p:nvPr/>
        </p:nvSpPr>
        <p:spPr bwMode="auto">
          <a:xfrm>
            <a:off x="2241515" y="2248778"/>
            <a:ext cx="1588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50" name="Rectangle 85"/>
          <p:cNvSpPr>
            <a:spLocks noChangeArrowheads="1"/>
          </p:cNvSpPr>
          <p:nvPr/>
        </p:nvSpPr>
        <p:spPr bwMode="auto">
          <a:xfrm>
            <a:off x="267451" y="2919074"/>
            <a:ext cx="1373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Ziele sind </a:t>
            </a: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51" name="Rectangle 86"/>
          <p:cNvSpPr>
            <a:spLocks noChangeArrowheads="1"/>
          </p:cNvSpPr>
          <p:nvPr/>
        </p:nvSpPr>
        <p:spPr bwMode="auto">
          <a:xfrm>
            <a:off x="1813850" y="2786693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direkt</a:t>
            </a: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 </a:t>
            </a: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+ </a:t>
            </a:r>
          </a:p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herausfordernd 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53" name="Rectangle 88"/>
          <p:cNvSpPr>
            <a:spLocks noChangeArrowheads="1"/>
          </p:cNvSpPr>
          <p:nvPr/>
        </p:nvSpPr>
        <p:spPr bwMode="auto">
          <a:xfrm>
            <a:off x="4356583" y="2804853"/>
            <a:ext cx="248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i</a:t>
            </a: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nspirierend + </a:t>
            </a:r>
          </a:p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abwechselnd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55" name="Rectangle 90"/>
          <p:cNvSpPr>
            <a:spLocks noChangeArrowheads="1"/>
          </p:cNvSpPr>
          <p:nvPr/>
        </p:nvSpPr>
        <p:spPr bwMode="auto">
          <a:xfrm>
            <a:off x="7008174" y="2783882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s</a:t>
            </a: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innvoll + 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erreichbar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57" name="Rectangle 92"/>
          <p:cNvSpPr>
            <a:spLocks noChangeArrowheads="1"/>
          </p:cNvSpPr>
          <p:nvPr/>
        </p:nvSpPr>
        <p:spPr bwMode="auto">
          <a:xfrm>
            <a:off x="9974239" y="2767575"/>
            <a:ext cx="146629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g</a:t>
            </a: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eplant +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konsequent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58" name="Rectangle 95"/>
          <p:cNvSpPr>
            <a:spLocks noChangeArrowheads="1"/>
          </p:cNvSpPr>
          <p:nvPr/>
        </p:nvSpPr>
        <p:spPr bwMode="auto">
          <a:xfrm>
            <a:off x="2241515" y="3291766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59" name="Line 96"/>
          <p:cNvSpPr>
            <a:spLocks noChangeShapeType="1"/>
          </p:cNvSpPr>
          <p:nvPr/>
        </p:nvSpPr>
        <p:spPr bwMode="auto">
          <a:xfrm>
            <a:off x="2241515" y="3291766"/>
            <a:ext cx="95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60" name="Line 97"/>
          <p:cNvSpPr>
            <a:spLocks noChangeShapeType="1"/>
          </p:cNvSpPr>
          <p:nvPr/>
        </p:nvSpPr>
        <p:spPr bwMode="auto">
          <a:xfrm>
            <a:off x="2241515" y="3291766"/>
            <a:ext cx="1588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61" name="Rectangle 107"/>
          <p:cNvSpPr>
            <a:spLocks noChangeArrowheads="1"/>
          </p:cNvSpPr>
          <p:nvPr/>
        </p:nvSpPr>
        <p:spPr bwMode="auto">
          <a:xfrm>
            <a:off x="7472" y="3852014"/>
            <a:ext cx="1633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Wann</a:t>
            </a: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62" name="Rectangle 108"/>
          <p:cNvSpPr>
            <a:spLocks noChangeArrowheads="1"/>
          </p:cNvSpPr>
          <p:nvPr/>
        </p:nvSpPr>
        <p:spPr bwMode="auto">
          <a:xfrm>
            <a:off x="1828139" y="3871245"/>
            <a:ext cx="23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Jetzt!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63" name="Rectangle 109"/>
          <p:cNvSpPr>
            <a:spLocks noChangeArrowheads="1"/>
          </p:cNvSpPr>
          <p:nvPr/>
        </p:nvSpPr>
        <p:spPr bwMode="auto">
          <a:xfrm>
            <a:off x="4356583" y="3899471"/>
            <a:ext cx="248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solidFill>
                  <a:srgbClr val="000000"/>
                </a:solidFill>
                <a:ea typeface="ＭＳ Ｐゴシック" pitchFamily="-65" charset="-128"/>
                <a:cs typeface="Times New Roman" pitchFamily="18" charset="0"/>
              </a:rPr>
              <a:t>Jederzeit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64" name="Rectangle 110"/>
          <p:cNvSpPr>
            <a:spLocks noChangeArrowheads="1"/>
          </p:cNvSpPr>
          <p:nvPr/>
        </p:nvSpPr>
        <p:spPr bwMode="auto">
          <a:xfrm>
            <a:off x="7008174" y="3700935"/>
            <a:ext cx="234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ea typeface="ＭＳ Ｐゴシック" pitchFamily="-65" charset="-128"/>
                <a:cs typeface="Times New Roman" pitchFamily="18" charset="0"/>
              </a:rPr>
              <a:t>b</a:t>
            </a: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edacht + </a:t>
            </a:r>
            <a:br>
              <a:rPr lang="de-DE" sz="2400" b="0" dirty="0">
                <a:ea typeface="ＭＳ Ｐゴシック" pitchFamily="-65" charset="-128"/>
                <a:cs typeface="Times New Roman" pitchFamily="18" charset="0"/>
              </a:rPr>
            </a:b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stetig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66" name="Rectangle 112"/>
          <p:cNvSpPr>
            <a:spLocks noChangeArrowheads="1"/>
          </p:cNvSpPr>
          <p:nvPr/>
        </p:nvSpPr>
        <p:spPr bwMode="auto">
          <a:xfrm>
            <a:off x="9447389" y="3688090"/>
            <a:ext cx="252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Wenn es </a:t>
            </a:r>
          </a:p>
          <a:p>
            <a:pPr algn="ctr" eaLnBrk="0" hangingPunct="0">
              <a:defRPr/>
            </a:pPr>
            <a:r>
              <a:rPr lang="de-DE" sz="2400" b="0" dirty="0">
                <a:ea typeface="ＭＳ Ｐゴシック" pitchFamily="-65" charset="-128"/>
                <a:cs typeface="Times New Roman" pitchFamily="18" charset="0"/>
              </a:rPr>
              <a:t>fällig wird</a:t>
            </a:r>
            <a:endParaRPr lang="de-DE" sz="2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68" name="Rectangle 114"/>
          <p:cNvSpPr>
            <a:spLocks noChangeArrowheads="1"/>
          </p:cNvSpPr>
          <p:nvPr/>
        </p:nvSpPr>
        <p:spPr bwMode="auto">
          <a:xfrm>
            <a:off x="2241515" y="3910891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sz="2400">
              <a:latin typeface="+mn-lt"/>
            </a:endParaRPr>
          </a:p>
        </p:txBody>
      </p:sp>
      <p:sp>
        <p:nvSpPr>
          <p:cNvPr id="69" name="Line 115"/>
          <p:cNvSpPr>
            <a:spLocks noChangeShapeType="1"/>
          </p:cNvSpPr>
          <p:nvPr/>
        </p:nvSpPr>
        <p:spPr bwMode="auto">
          <a:xfrm>
            <a:off x="2241515" y="3910891"/>
            <a:ext cx="95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70" name="Line 116"/>
          <p:cNvSpPr>
            <a:spLocks noChangeShapeType="1"/>
          </p:cNvSpPr>
          <p:nvPr/>
        </p:nvSpPr>
        <p:spPr bwMode="auto">
          <a:xfrm>
            <a:off x="2241515" y="3910891"/>
            <a:ext cx="1588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82" name="Rectangle 107">
            <a:extLst>
              <a:ext uri="{FF2B5EF4-FFF2-40B4-BE49-F238E27FC236}">
                <a16:creationId xmlns:a16="http://schemas.microsoft.com/office/drawing/2014/main" id="{E766D685-00CA-2144-9D3B-EC07A23D2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3" y="4661872"/>
            <a:ext cx="15616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Stress-</a:t>
            </a:r>
            <a:b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</a:b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Auslöser</a:t>
            </a: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83" name="Rectangle 5">
            <a:extLst>
              <a:ext uri="{FF2B5EF4-FFF2-40B4-BE49-F238E27FC236}">
                <a16:creationId xmlns:a16="http://schemas.microsoft.com/office/drawing/2014/main" id="{A8DFE45C-E4A0-0943-B31A-7F37AA855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389" y="4661872"/>
            <a:ext cx="2520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Gewohnheiten ändern</a:t>
            </a:r>
          </a:p>
        </p:txBody>
      </p:sp>
      <p:sp>
        <p:nvSpPr>
          <p:cNvPr id="84" name="Rectangle 3">
            <a:extLst>
              <a:ext uri="{FF2B5EF4-FFF2-40B4-BE49-F238E27FC236}">
                <a16:creationId xmlns:a16="http://schemas.microsoft.com/office/drawing/2014/main" id="{FD4C8D32-8E4F-BD46-9170-9590EBAF4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139" y="4661872"/>
            <a:ext cx="2340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Handelsfreiheit ist begrenzt </a:t>
            </a:r>
          </a:p>
        </p:txBody>
      </p:sp>
      <p:sp>
        <p:nvSpPr>
          <p:cNvPr id="85" name="Rectangle 6">
            <a:extLst>
              <a:ext uri="{FF2B5EF4-FFF2-40B4-BE49-F238E27FC236}">
                <a16:creationId xmlns:a16="http://schemas.microsoft.com/office/drawing/2014/main" id="{513DAC3B-E137-B842-8E30-33CBD1CC1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583" y="4661872"/>
            <a:ext cx="2484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Interagieren ist begrenzt</a:t>
            </a:r>
          </a:p>
        </p:txBody>
      </p:sp>
      <p:sp>
        <p:nvSpPr>
          <p:cNvPr id="86" name="Rectangle 4">
            <a:extLst>
              <a:ext uri="{FF2B5EF4-FFF2-40B4-BE49-F238E27FC236}">
                <a16:creationId xmlns:a16="http://schemas.microsoft.com/office/drawing/2014/main" id="{53918170-9597-7E42-8D6A-109AA98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174" y="4661872"/>
            <a:ext cx="2340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und zu viel</a:t>
            </a:r>
          </a:p>
          <a:p>
            <a:pPr algn="ctr" eaLnBrk="0" hangingPunct="0"/>
            <a:r>
              <a:rPr lang="de-CH" sz="2400" dirty="0">
                <a:ea typeface="Times New Roman" charset="0"/>
              </a:rPr>
              <a:t>Veränderungen</a:t>
            </a:r>
            <a:endParaRPr lang="de-DE" sz="2400" dirty="0"/>
          </a:p>
        </p:txBody>
      </p:sp>
      <p:sp>
        <p:nvSpPr>
          <p:cNvPr id="87" name="Rectangle 3">
            <a:extLst>
              <a:ext uri="{FF2B5EF4-FFF2-40B4-BE49-F238E27FC236}">
                <a16:creationId xmlns:a16="http://schemas.microsoft.com/office/drawing/2014/main" id="{EF52D0F5-087F-DE4F-B725-61D4D4DE0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139" y="5672518"/>
            <a:ext cx="2340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nicht zu gewinnen</a:t>
            </a:r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id="{8687A5A7-4975-9C44-9A1D-6B86581B4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583" y="5672518"/>
            <a:ext cx="2484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grosse </a:t>
            </a:r>
            <a:r>
              <a:rPr lang="de-CH" sz="2400" dirty="0"/>
              <a:t>Risiken einzugehen</a:t>
            </a:r>
            <a:r>
              <a:rPr lang="de-DE" sz="2400" dirty="0"/>
              <a:t> </a:t>
            </a:r>
          </a:p>
        </p:txBody>
      </p:sp>
      <p:sp>
        <p:nvSpPr>
          <p:cNvPr id="89" name="Rectangle 4">
            <a:extLst>
              <a:ext uri="{FF2B5EF4-FFF2-40B4-BE49-F238E27FC236}">
                <a16:creationId xmlns:a16="http://schemas.microsoft.com/office/drawing/2014/main" id="{82DA07C1-0CE8-B24D-857B-8C657357A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501" y="5672518"/>
            <a:ext cx="2531562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Selbstbestimmung</a:t>
            </a:r>
          </a:p>
          <a:p>
            <a:pPr algn="ctr" eaLnBrk="0" hangingPunct="0"/>
            <a:r>
              <a:rPr lang="de-DE" sz="2400" dirty="0"/>
              <a:t>ist begrenzt </a:t>
            </a:r>
          </a:p>
        </p:txBody>
      </p:sp>
      <p:sp>
        <p:nvSpPr>
          <p:cNvPr id="90" name="Rectangle 5">
            <a:extLst>
              <a:ext uri="{FF2B5EF4-FFF2-40B4-BE49-F238E27FC236}">
                <a16:creationId xmlns:a16="http://schemas.microsoft.com/office/drawing/2014/main" id="{CC9D8567-F7F0-7649-AEAC-ED4A7FA40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5934" y="5672518"/>
            <a:ext cx="252000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DE" sz="2400" dirty="0"/>
              <a:t>Fehler zu </a:t>
            </a:r>
            <a:br>
              <a:rPr lang="de-DE" sz="2400" dirty="0"/>
            </a:br>
            <a:r>
              <a:rPr lang="de-DE" sz="2400" dirty="0"/>
              <a:t>begehen</a:t>
            </a:r>
          </a:p>
        </p:txBody>
      </p:sp>
      <p:sp>
        <p:nvSpPr>
          <p:cNvPr id="94" name="Line 9">
            <a:extLst>
              <a:ext uri="{FF2B5EF4-FFF2-40B4-BE49-F238E27FC236}">
                <a16:creationId xmlns:a16="http://schemas.microsoft.com/office/drawing/2014/main" id="{0C8FA25F-C3DD-AA49-ACF9-BBB189586E58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200000">
            <a:off x="6169001" y="-5100165"/>
            <a:ext cx="0" cy="12045997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  <p:sp>
        <p:nvSpPr>
          <p:cNvPr id="95" name="Line 9">
            <a:extLst>
              <a:ext uri="{FF2B5EF4-FFF2-40B4-BE49-F238E27FC236}">
                <a16:creationId xmlns:a16="http://schemas.microsoft.com/office/drawing/2014/main" id="{6185C6DC-3CF4-734D-9959-5F40974F982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200000">
            <a:off x="6208035" y="-4220325"/>
            <a:ext cx="0" cy="12045997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  <p:sp>
        <p:nvSpPr>
          <p:cNvPr id="96" name="Line 9">
            <a:extLst>
              <a:ext uri="{FF2B5EF4-FFF2-40B4-BE49-F238E27FC236}">
                <a16:creationId xmlns:a16="http://schemas.microsoft.com/office/drawing/2014/main" id="{9F09551C-ECBC-7241-AE41-3AB48442906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200000">
            <a:off x="6238196" y="-3305277"/>
            <a:ext cx="0" cy="12045997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  <p:sp>
        <p:nvSpPr>
          <p:cNvPr id="97" name="Line 9">
            <a:extLst>
              <a:ext uri="{FF2B5EF4-FFF2-40B4-BE49-F238E27FC236}">
                <a16:creationId xmlns:a16="http://schemas.microsoft.com/office/drawing/2014/main" id="{5D173B9D-C909-3041-9C03-696AD90BFBD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200000">
            <a:off x="6169000" y="-2390230"/>
            <a:ext cx="0" cy="12045997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  <p:sp>
        <p:nvSpPr>
          <p:cNvPr id="98" name="Line 9">
            <a:extLst>
              <a:ext uri="{FF2B5EF4-FFF2-40B4-BE49-F238E27FC236}">
                <a16:creationId xmlns:a16="http://schemas.microsoft.com/office/drawing/2014/main" id="{A2606B28-FF73-8A42-A4D3-C143437085C8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200000">
            <a:off x="6103771" y="-1425294"/>
            <a:ext cx="0" cy="12045997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  <p:sp>
        <p:nvSpPr>
          <p:cNvPr id="71" name="Rectangle 107">
            <a:extLst>
              <a:ext uri="{FF2B5EF4-FFF2-40B4-BE49-F238E27FC236}">
                <a16:creationId xmlns:a16="http://schemas.microsoft.com/office/drawing/2014/main" id="{DE15644B-8B66-F843-87FE-213851AC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" y="5672518"/>
            <a:ext cx="15616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  <a:t>Sorge</a:t>
            </a:r>
            <a:br>
              <a:rPr lang="de-DE" sz="2400" b="1" dirty="0">
                <a:solidFill>
                  <a:schemeClr val="accent5">
                    <a:lumMod val="50000"/>
                  </a:schemeClr>
                </a:solidFill>
                <a:ea typeface="ＭＳ Ｐゴシック" pitchFamily="-65" charset="-128"/>
                <a:cs typeface="Times New Roman" pitchFamily="18" charset="0"/>
              </a:rPr>
            </a:br>
            <a:endPara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72" name="Line 9">
            <a:extLst>
              <a:ext uri="{FF2B5EF4-FFF2-40B4-BE49-F238E27FC236}">
                <a16:creationId xmlns:a16="http://schemas.microsoft.com/office/drawing/2014/main" id="{6E4EF85C-11A3-504E-B02C-16DB0111B9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200000">
            <a:off x="6238195" y="-484758"/>
            <a:ext cx="0" cy="12045997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00834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9" grpId="0"/>
      <p:bldP spid="34" grpId="0"/>
      <p:bldP spid="37" grpId="0"/>
      <p:bldP spid="38" grpId="0"/>
      <p:bldP spid="43" grpId="0"/>
      <p:bldP spid="44" grpId="0"/>
      <p:bldP spid="45" grpId="0"/>
      <p:bldP spid="46" grpId="0"/>
      <p:bldP spid="51" grpId="0"/>
      <p:bldP spid="53" grpId="0"/>
      <p:bldP spid="55" grpId="0"/>
      <p:bldP spid="57" grpId="0"/>
      <p:bldP spid="62" grpId="0"/>
      <p:bldP spid="63" grpId="0"/>
      <p:bldP spid="64" grpId="0"/>
      <p:bldP spid="66" grpId="0"/>
      <p:bldP spid="83" grpId="0"/>
      <p:bldP spid="84" grpId="0"/>
      <p:bldP spid="84" grpId="1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261" y="407483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Haltungspräferenzen auf der Zeitebene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87481" y="1855283"/>
            <a:ext cx="2051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CH" altLang="de-DE" sz="2400">
                <a:latin typeface="+mn-lt"/>
              </a:rPr>
              <a:t>Gegenwart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095543" y="2322008"/>
            <a:ext cx="0" cy="267335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096000" y="2717956"/>
            <a:ext cx="844550" cy="0"/>
          </a:xfrm>
          <a:prstGeom prst="line">
            <a:avLst/>
          </a:prstGeom>
          <a:noFill/>
          <a:ln w="127000">
            <a:solidFill>
              <a:srgbClr val="C00000">
                <a:alpha val="54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rot="10800000">
            <a:off x="5252581" y="4406395"/>
            <a:ext cx="842962" cy="0"/>
          </a:xfrm>
          <a:prstGeom prst="line">
            <a:avLst/>
          </a:prstGeom>
          <a:noFill/>
          <a:ln w="1270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40093" y="2322008"/>
            <a:ext cx="0" cy="267335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263693" y="2322008"/>
            <a:ext cx="0" cy="267335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940093" y="3338008"/>
            <a:ext cx="2844800" cy="0"/>
          </a:xfrm>
          <a:prstGeom prst="line">
            <a:avLst/>
          </a:prstGeom>
          <a:noFill/>
          <a:ln w="1270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rot="10800000">
            <a:off x="2417306" y="3872995"/>
            <a:ext cx="2846387" cy="0"/>
          </a:xfrm>
          <a:prstGeom prst="line">
            <a:avLst/>
          </a:prstGeom>
          <a:noFill/>
          <a:ln w="127000">
            <a:solidFill>
              <a:srgbClr val="00B050">
                <a:alpha val="55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800518" y="1855283"/>
            <a:ext cx="2051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CH" altLang="de-DE" sz="2400">
                <a:latin typeface="+mn-lt"/>
              </a:rPr>
              <a:t>Zukunft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307768" y="1855283"/>
            <a:ext cx="2051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CH" altLang="de-DE" sz="2400" dirty="0">
                <a:latin typeface="+mn-lt"/>
              </a:rPr>
              <a:t>Vergangenheit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374443" y="2322008"/>
            <a:ext cx="7477125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2374443" y="4995358"/>
            <a:ext cx="7477125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61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3489959" y="1329337"/>
            <a:ext cx="2264639" cy="193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/>
            <a:r>
              <a:rPr lang="de-DE" sz="2400" dirty="0"/>
              <a:t>vorsichtig</a:t>
            </a:r>
          </a:p>
          <a:p>
            <a:pPr algn="r" eaLnBrk="0" hangingPunct="0"/>
            <a:r>
              <a:rPr lang="de-DE" sz="2400" dirty="0"/>
              <a:t>präzise</a:t>
            </a:r>
          </a:p>
          <a:p>
            <a:pPr algn="r" eaLnBrk="0" hangingPunct="0"/>
            <a:r>
              <a:rPr lang="de-DE" sz="2400" dirty="0"/>
              <a:t>besonnen</a:t>
            </a:r>
          </a:p>
          <a:p>
            <a:pPr algn="r" eaLnBrk="0" hangingPunct="0"/>
            <a:r>
              <a:rPr lang="de-DE" sz="2400" dirty="0"/>
              <a:t>hinterfragend</a:t>
            </a:r>
          </a:p>
          <a:p>
            <a:pPr algn="r" eaLnBrk="0" hangingPunct="0"/>
            <a:r>
              <a:rPr lang="de-DE" sz="2400" dirty="0"/>
              <a:t>formal</a:t>
            </a: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6340415" y="1329337"/>
            <a:ext cx="2004203" cy="193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 sz="2400" dirty="0"/>
              <a:t>fordernd</a:t>
            </a:r>
          </a:p>
          <a:p>
            <a:pPr eaLnBrk="0" hangingPunct="0"/>
            <a:r>
              <a:rPr lang="de-DE" sz="2400" dirty="0"/>
              <a:t>entschlossen</a:t>
            </a:r>
          </a:p>
          <a:p>
            <a:pPr eaLnBrk="0" hangingPunct="0"/>
            <a:r>
              <a:rPr lang="de-DE" sz="2400" dirty="0"/>
              <a:t>willensstark</a:t>
            </a:r>
          </a:p>
          <a:p>
            <a:pPr eaLnBrk="0" hangingPunct="0"/>
            <a:r>
              <a:rPr lang="de-DE" sz="2400" dirty="0"/>
              <a:t>zielgerichtet</a:t>
            </a:r>
          </a:p>
          <a:p>
            <a:pPr eaLnBrk="0" hangingPunct="0"/>
            <a:r>
              <a:rPr lang="de-DE" sz="2400" dirty="0"/>
              <a:t>sachorientiert </a:t>
            </a:r>
          </a:p>
        </p:txBody>
      </p:sp>
      <p:sp>
        <p:nvSpPr>
          <p:cNvPr id="17" name="Rectangle 54"/>
          <p:cNvSpPr>
            <a:spLocks noChangeArrowheads="1"/>
          </p:cNvSpPr>
          <p:nvPr/>
        </p:nvSpPr>
        <p:spPr bwMode="auto">
          <a:xfrm>
            <a:off x="4737682" y="3338890"/>
            <a:ext cx="186362" cy="4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lang="de-DE" sz="2400"/>
          </a:p>
        </p:txBody>
      </p:sp>
      <p:sp>
        <p:nvSpPr>
          <p:cNvPr id="19" name="Rectangle 55"/>
          <p:cNvSpPr>
            <a:spLocks noChangeArrowheads="1"/>
          </p:cNvSpPr>
          <p:nvPr/>
        </p:nvSpPr>
        <p:spPr bwMode="auto">
          <a:xfrm>
            <a:off x="3786797" y="3641183"/>
            <a:ext cx="1967803" cy="193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 eaLnBrk="0" hangingPunct="0"/>
            <a:r>
              <a:rPr lang="de-DE" sz="2400" dirty="0"/>
              <a:t>vertrauensvoll</a:t>
            </a:r>
          </a:p>
          <a:p>
            <a:pPr algn="r" eaLnBrk="0" hangingPunct="0"/>
            <a:r>
              <a:rPr lang="de-DE" sz="2400" dirty="0"/>
              <a:t>ermutigend</a:t>
            </a:r>
          </a:p>
          <a:p>
            <a:pPr algn="r" eaLnBrk="0" hangingPunct="0"/>
            <a:r>
              <a:rPr lang="de-DE" sz="2400" dirty="0"/>
              <a:t>mitfühlend</a:t>
            </a:r>
          </a:p>
          <a:p>
            <a:pPr algn="r" eaLnBrk="0" hangingPunct="0"/>
            <a:r>
              <a:rPr lang="de-DE" sz="2400" dirty="0"/>
              <a:t>entspannt</a:t>
            </a:r>
          </a:p>
          <a:p>
            <a:pPr algn="r" eaLnBrk="0" hangingPunct="0"/>
            <a:r>
              <a:rPr lang="de-DE" sz="2400" dirty="0"/>
              <a:t>geduldig</a:t>
            </a:r>
          </a:p>
        </p:txBody>
      </p:sp>
      <p:sp>
        <p:nvSpPr>
          <p:cNvPr id="22" name="Rectangle 58"/>
          <p:cNvSpPr>
            <a:spLocks noChangeArrowheads="1"/>
          </p:cNvSpPr>
          <p:nvPr/>
        </p:nvSpPr>
        <p:spPr bwMode="auto">
          <a:xfrm>
            <a:off x="6359505" y="3659353"/>
            <a:ext cx="1965349" cy="230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de-DE" sz="2400" dirty="0"/>
              <a:t>umgänglich</a:t>
            </a:r>
          </a:p>
          <a:p>
            <a:pPr eaLnBrk="0" hangingPunct="0"/>
            <a:r>
              <a:rPr lang="de-DE" sz="2400" dirty="0"/>
              <a:t>enthusiastisch</a:t>
            </a:r>
          </a:p>
          <a:p>
            <a:pPr eaLnBrk="0" hangingPunct="0"/>
            <a:r>
              <a:rPr lang="de-DE" sz="2400" dirty="0"/>
              <a:t>redegewandt</a:t>
            </a:r>
          </a:p>
          <a:p>
            <a:pPr eaLnBrk="0" hangingPunct="0"/>
            <a:r>
              <a:rPr lang="de-DE" sz="2400" dirty="0"/>
              <a:t>hilfsbereit</a:t>
            </a:r>
          </a:p>
          <a:p>
            <a:pPr eaLnBrk="0" hangingPunct="0"/>
            <a:r>
              <a:rPr lang="de-DE" sz="2400" dirty="0"/>
              <a:t>offen</a:t>
            </a:r>
          </a:p>
          <a:p>
            <a:pPr eaLnBrk="0" hangingPunct="0"/>
            <a:endParaRPr lang="de-DE" sz="2400" dirty="0"/>
          </a:p>
        </p:txBody>
      </p:sp>
      <p:sp>
        <p:nvSpPr>
          <p:cNvPr id="23" name="Titel 1"/>
          <p:cNvSpPr>
            <a:spLocks noGrp="1"/>
          </p:cNvSpPr>
          <p:nvPr>
            <p:ph type="title" idx="4294967295"/>
          </p:nvPr>
        </p:nvSpPr>
        <p:spPr>
          <a:xfrm>
            <a:off x="444412" y="500795"/>
            <a:ext cx="10620375" cy="1081087"/>
          </a:xfrm>
        </p:spPr>
        <p:txBody>
          <a:bodyPr>
            <a:normAutofit fontScale="90000"/>
          </a:bodyPr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Typisches Verhalten</a:t>
            </a:r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CH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38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265476" y="708552"/>
            <a:ext cx="3924867" cy="26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 anchor="t">
            <a:spAutoFit/>
          </a:bodyPr>
          <a:lstStyle/>
          <a:p>
            <a:pPr defTabSz="762000" eaLnBrk="0" hangingPunct="0"/>
            <a:r>
              <a:rPr lang="de-CH" sz="2400" dirty="0"/>
              <a:t>Ist aktiv und hat neue Ideen</a:t>
            </a:r>
          </a:p>
          <a:p>
            <a:pPr defTabSz="762000" eaLnBrk="0" hangingPunct="0"/>
            <a:r>
              <a:rPr lang="de-CH" sz="2400" dirty="0"/>
              <a:t>arbeitet für Ideale </a:t>
            </a:r>
          </a:p>
          <a:p>
            <a:pPr defTabSz="762000" eaLnBrk="0" hangingPunct="0"/>
            <a:r>
              <a:rPr lang="de-CH" sz="2400" dirty="0"/>
              <a:t>weiss, was er will </a:t>
            </a:r>
          </a:p>
          <a:p>
            <a:pPr defTabSz="762000" eaLnBrk="0" hangingPunct="0"/>
            <a:r>
              <a:rPr lang="de-CH" sz="2400" dirty="0"/>
              <a:t>kann andere begeistern </a:t>
            </a:r>
          </a:p>
          <a:p>
            <a:pPr defTabSz="762000" eaLnBrk="0" hangingPunct="0"/>
            <a:r>
              <a:rPr lang="de-CH" sz="2400" dirty="0"/>
              <a:t>ist leistungsfähig und ausdauernd </a:t>
            </a:r>
          </a:p>
          <a:p>
            <a:pPr defTabSz="762000" eaLnBrk="0" hangingPunct="0"/>
            <a:r>
              <a:rPr lang="de-CH" sz="2400" dirty="0"/>
              <a:t>ist voller Energie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90191" y="3766840"/>
            <a:ext cx="4271903" cy="22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algn="r" defTabSz="762000" eaLnBrk="0" hangingPunct="0"/>
            <a:r>
              <a:rPr lang="de-CH" sz="2400" dirty="0"/>
              <a:t>ist tolerant, diplomatisch</a:t>
            </a:r>
          </a:p>
          <a:p>
            <a:pPr algn="r" defTabSz="762000" eaLnBrk="0" hangingPunct="0"/>
            <a:r>
              <a:rPr lang="de-CH" sz="2400" dirty="0"/>
              <a:t>kann gut delegieren</a:t>
            </a:r>
          </a:p>
          <a:p>
            <a:pPr algn="r" defTabSz="762000" eaLnBrk="0" hangingPunct="0"/>
            <a:r>
              <a:rPr lang="de-CH" sz="2400" dirty="0"/>
              <a:t>verbreitet eine gute Atmosphäre </a:t>
            </a:r>
          </a:p>
          <a:p>
            <a:pPr algn="r" defTabSz="762000" eaLnBrk="0" hangingPunct="0"/>
            <a:r>
              <a:rPr lang="de-CH" sz="2400" dirty="0"/>
              <a:t>schafft behagliche Umgebung</a:t>
            </a:r>
          </a:p>
          <a:p>
            <a:pPr algn="r" defTabSz="762000" eaLnBrk="0" hangingPunct="0"/>
            <a:r>
              <a:rPr lang="de-CH" sz="2400" dirty="0"/>
              <a:t>kann geniessen</a:t>
            </a:r>
          </a:p>
          <a:p>
            <a:pPr algn="r" defTabSz="762000" eaLnBrk="0" hangingPunct="0"/>
            <a:r>
              <a:rPr lang="de-CH" sz="2400" dirty="0"/>
              <a:t>ist ausgeglichen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265476" y="3766840"/>
            <a:ext cx="4250762" cy="22608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defTabSz="762000" eaLnBrk="0" hangingPunct="0"/>
            <a:r>
              <a:rPr lang="de-CH" sz="2400" dirty="0"/>
              <a:t>gutes Einfühlungsvermögen</a:t>
            </a:r>
          </a:p>
          <a:p>
            <a:pPr defTabSz="762000" eaLnBrk="0" hangingPunct="0"/>
            <a:r>
              <a:rPr lang="de-CH" sz="2400" dirty="0"/>
              <a:t>kann harmonisieren </a:t>
            </a:r>
          </a:p>
          <a:p>
            <a:pPr defTabSz="762000" eaLnBrk="0" hangingPunct="0"/>
            <a:r>
              <a:rPr lang="de-CH" sz="2400" dirty="0"/>
              <a:t>stellt leicht Kontakte her</a:t>
            </a:r>
          </a:p>
          <a:p>
            <a:pPr defTabSz="762000" eaLnBrk="0" hangingPunct="0"/>
            <a:r>
              <a:rPr lang="de-CH" sz="2400" dirty="0"/>
              <a:t>kann Frieden stiften   </a:t>
            </a:r>
          </a:p>
          <a:p>
            <a:pPr defTabSz="762000" eaLnBrk="0" hangingPunct="0"/>
            <a:r>
              <a:rPr lang="de-CH" sz="2400" dirty="0"/>
              <a:t>erfüllt Erwartungen </a:t>
            </a:r>
          </a:p>
          <a:p>
            <a:pPr defTabSz="762000" eaLnBrk="0" hangingPunct="0"/>
            <a:r>
              <a:rPr lang="de-CH" sz="2400" dirty="0"/>
              <a:t>ist freundlich, tolerant, hilft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395798" y="720282"/>
            <a:ext cx="4500498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>
            <a:spAutoFit/>
          </a:bodyPr>
          <a:lstStyle/>
          <a:p>
            <a:pPr algn="r" eaLnBrk="0" hangingPunct="0"/>
            <a:r>
              <a:rPr lang="de-CH" sz="2400" dirty="0"/>
              <a:t>ist zuverlässig </a:t>
            </a:r>
          </a:p>
          <a:p>
            <a:pPr algn="r" eaLnBrk="0" hangingPunct="0"/>
            <a:r>
              <a:rPr lang="de-CH" sz="2400" dirty="0"/>
              <a:t>und produktiv</a:t>
            </a:r>
          </a:p>
          <a:p>
            <a:pPr algn="r" eaLnBrk="0" hangingPunct="0"/>
            <a:r>
              <a:rPr lang="de-CH" sz="2400" dirty="0"/>
              <a:t>trägt Verantwortung</a:t>
            </a:r>
          </a:p>
          <a:p>
            <a:pPr algn="r" eaLnBrk="0" hangingPunct="0"/>
            <a:r>
              <a:rPr lang="de-CH" sz="2400" dirty="0"/>
              <a:t>Gefühl für Zeit und Ordnung </a:t>
            </a:r>
          </a:p>
          <a:p>
            <a:pPr algn="r" eaLnBrk="0" hangingPunct="0"/>
            <a:r>
              <a:rPr lang="de-CH" sz="2400" dirty="0"/>
              <a:t>sucht (und gibt) Sicherheit</a:t>
            </a:r>
          </a:p>
          <a:p>
            <a:pPr algn="r" eaLnBrk="0" hangingPunct="0"/>
            <a:r>
              <a:rPr lang="de-CH" sz="2400" dirty="0"/>
              <a:t>kann Geld und Zeit einteilen</a:t>
            </a:r>
          </a:p>
          <a:p>
            <a:pPr algn="r" eaLnBrk="0" hangingPunct="0"/>
            <a:r>
              <a:rPr lang="de-CH" sz="2400" dirty="0"/>
              <a:t>ist konsequent und geradlinig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8B2148D-706E-744A-A9FF-E76749BF96D3}"/>
              </a:ext>
            </a:extLst>
          </p:cNvPr>
          <p:cNvSpPr txBox="1">
            <a:spLocks/>
          </p:cNvSpPr>
          <p:nvPr/>
        </p:nvSpPr>
        <p:spPr>
          <a:xfrm>
            <a:off x="470268" y="337937"/>
            <a:ext cx="2838563" cy="1062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Positives </a:t>
            </a:r>
          </a:p>
          <a:p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Verhalten</a:t>
            </a:r>
          </a:p>
        </p:txBody>
      </p:sp>
    </p:spTree>
    <p:extLst>
      <p:ext uri="{BB962C8B-B14F-4D97-AF65-F5344CB8AC3E}">
        <p14:creationId xmlns:p14="http://schemas.microsoft.com/office/powerpoint/2010/main" val="16874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265476" y="318230"/>
            <a:ext cx="3924867" cy="299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 anchor="t">
            <a:spAutoFit/>
          </a:bodyPr>
          <a:lstStyle/>
          <a:p>
            <a:pPr defTabSz="762000" eaLnBrk="0" hangingPunct="0"/>
            <a:r>
              <a:rPr lang="de-CH" sz="2400" dirty="0"/>
              <a:t>couragiert</a:t>
            </a:r>
          </a:p>
          <a:p>
            <a:pPr defTabSz="762000" eaLnBrk="0" hangingPunct="0"/>
            <a:r>
              <a:rPr lang="de-CH" sz="2400" dirty="0"/>
              <a:t>unabhängig</a:t>
            </a:r>
          </a:p>
          <a:p>
            <a:pPr defTabSz="762000" eaLnBrk="0" hangingPunct="0"/>
            <a:r>
              <a:rPr lang="de-CH" sz="2400" dirty="0"/>
              <a:t>entschlossen</a:t>
            </a:r>
          </a:p>
          <a:p>
            <a:pPr defTabSz="762000" eaLnBrk="0" hangingPunct="0"/>
            <a:r>
              <a:rPr lang="de-CH" sz="2400" dirty="0"/>
              <a:t>selbstbewusst</a:t>
            </a:r>
          </a:p>
          <a:p>
            <a:pPr defTabSz="762000" eaLnBrk="0" hangingPunct="0"/>
            <a:r>
              <a:rPr lang="de-CH" sz="2400" dirty="0"/>
              <a:t>praktisch, produktiv</a:t>
            </a:r>
          </a:p>
          <a:p>
            <a:pPr defTabSz="762000" eaLnBrk="0" hangingPunct="0"/>
            <a:r>
              <a:rPr lang="de-CH" sz="2400" dirty="0"/>
              <a:t>willensstark, fordernd</a:t>
            </a:r>
          </a:p>
          <a:p>
            <a:pPr defTabSz="762000" eaLnBrk="0" hangingPunct="0"/>
            <a:r>
              <a:rPr lang="de-CH" sz="2400" dirty="0"/>
              <a:t>verantwortungsbewusst</a:t>
            </a:r>
          </a:p>
          <a:p>
            <a:pPr defTabSz="762000" eaLnBrk="0" hangingPunct="0"/>
            <a:r>
              <a:rPr lang="de-CH" sz="2400" dirty="0"/>
              <a:t>ziel-, und sachorientiert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90191" y="3766840"/>
            <a:ext cx="4271903" cy="26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algn="r" defTabSz="762000" eaLnBrk="0" hangingPunct="0"/>
            <a:r>
              <a:rPr lang="de-CH" sz="2400" dirty="0"/>
              <a:t>tüchtig, systematisch,</a:t>
            </a:r>
          </a:p>
          <a:p>
            <a:pPr algn="r" defTabSz="762000" eaLnBrk="0" hangingPunct="0"/>
            <a:r>
              <a:rPr lang="de-CH" sz="2400" dirty="0"/>
              <a:t> zuverlässig, gelassen</a:t>
            </a:r>
          </a:p>
          <a:p>
            <a:pPr algn="r" defTabSz="762000" eaLnBrk="0" hangingPunct="0"/>
            <a:r>
              <a:rPr lang="de-CH" sz="2400" dirty="0"/>
              <a:t>diplomatisch, ruhig</a:t>
            </a:r>
          </a:p>
          <a:p>
            <a:pPr algn="r" defTabSz="762000" eaLnBrk="0" hangingPunct="0"/>
            <a:r>
              <a:rPr lang="de-CH" sz="2400" dirty="0"/>
              <a:t>geduldig, ermutigend</a:t>
            </a:r>
          </a:p>
          <a:p>
            <a:pPr algn="r" defTabSz="762000" eaLnBrk="0" hangingPunct="0"/>
            <a:r>
              <a:rPr lang="de-CH" sz="2400" dirty="0"/>
              <a:t>vertrauensvoll</a:t>
            </a:r>
          </a:p>
          <a:p>
            <a:pPr algn="r" defTabSz="762000" eaLnBrk="0" hangingPunct="0"/>
            <a:r>
              <a:rPr lang="de-CH" sz="2400" dirty="0"/>
              <a:t>mitfühlend</a:t>
            </a:r>
          </a:p>
          <a:p>
            <a:pPr algn="r" defTabSz="762000" eaLnBrk="0" hangingPunct="0"/>
            <a:r>
              <a:rPr lang="de-CH" sz="2400" dirty="0"/>
              <a:t>entspannt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265476" y="3766840"/>
            <a:ext cx="4250762" cy="336887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defTabSz="762000" eaLnBrk="0" hangingPunct="0"/>
            <a:r>
              <a:rPr lang="de-CH" sz="2400" dirty="0"/>
              <a:t>umgänglich, offen, über-</a:t>
            </a:r>
          </a:p>
          <a:p>
            <a:pPr defTabSz="762000" eaLnBrk="0" hangingPunct="0"/>
            <a:r>
              <a:rPr lang="de-CH" sz="2400" dirty="0"/>
              <a:t>zeugend, unbekümmert</a:t>
            </a:r>
          </a:p>
          <a:p>
            <a:pPr defTabSz="762000" eaLnBrk="0" hangingPunct="0"/>
            <a:r>
              <a:rPr lang="de-CH" sz="2400" dirty="0"/>
              <a:t>enthusiastisch, positiv</a:t>
            </a:r>
          </a:p>
          <a:p>
            <a:pPr defTabSz="762000" eaLnBrk="0" hangingPunct="0"/>
            <a:r>
              <a:rPr lang="de-CH" sz="2400" dirty="0"/>
              <a:t>begeisterungsfähig</a:t>
            </a:r>
          </a:p>
          <a:p>
            <a:pPr defTabSz="762000" eaLnBrk="0" hangingPunct="0"/>
            <a:r>
              <a:rPr lang="de-CH" sz="2400" dirty="0"/>
              <a:t>kommunikativ</a:t>
            </a:r>
          </a:p>
          <a:p>
            <a:pPr defTabSz="762000" eaLnBrk="0" hangingPunct="0"/>
            <a:r>
              <a:rPr lang="de-CH" sz="2400" dirty="0"/>
              <a:t>kontaktfreudig</a:t>
            </a:r>
          </a:p>
          <a:p>
            <a:pPr defTabSz="762000" eaLnBrk="0" hangingPunct="0"/>
            <a:r>
              <a:rPr lang="de-CH" sz="2400" dirty="0"/>
              <a:t>grosszügig</a:t>
            </a:r>
          </a:p>
          <a:p>
            <a:pPr defTabSz="762000" eaLnBrk="0" hangingPunct="0"/>
            <a:endParaRPr lang="de-CH" sz="2400" dirty="0"/>
          </a:p>
          <a:p>
            <a:pPr defTabSz="762000" eaLnBrk="0" hangingPunct="0"/>
            <a:endParaRPr lang="de-CH" sz="2400" dirty="0"/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387234" y="337938"/>
            <a:ext cx="4500498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>
            <a:spAutoFit/>
          </a:bodyPr>
          <a:lstStyle/>
          <a:p>
            <a:pPr algn="r" eaLnBrk="0" hangingPunct="0"/>
            <a:r>
              <a:rPr lang="de-CH" sz="2400" dirty="0"/>
              <a:t>begabt</a:t>
            </a:r>
          </a:p>
          <a:p>
            <a:pPr algn="r" eaLnBrk="0" hangingPunct="0"/>
            <a:r>
              <a:rPr lang="de-CH" sz="2400" dirty="0"/>
              <a:t>einfühlsam</a:t>
            </a:r>
          </a:p>
          <a:p>
            <a:pPr algn="r" eaLnBrk="0" hangingPunct="0"/>
            <a:r>
              <a:rPr lang="de-CH" sz="2400" dirty="0"/>
              <a:t>gewissenhaft</a:t>
            </a:r>
          </a:p>
          <a:p>
            <a:pPr algn="r" eaLnBrk="0" hangingPunct="0"/>
            <a:r>
              <a:rPr lang="de-CH" sz="2400" dirty="0"/>
              <a:t>hinterfragend</a:t>
            </a:r>
          </a:p>
          <a:p>
            <a:pPr algn="r" eaLnBrk="0" hangingPunct="0"/>
            <a:r>
              <a:rPr lang="de-CH" sz="2400" dirty="0"/>
              <a:t>perfektionistisch</a:t>
            </a:r>
          </a:p>
          <a:p>
            <a:pPr algn="r" eaLnBrk="0" hangingPunct="0"/>
            <a:r>
              <a:rPr lang="de-CH" sz="2400" dirty="0"/>
              <a:t>formal, analytisch</a:t>
            </a:r>
          </a:p>
          <a:p>
            <a:pPr algn="r" eaLnBrk="0" hangingPunct="0"/>
            <a:r>
              <a:rPr lang="de-CH" sz="2400" dirty="0"/>
              <a:t>idealistisch, besonnen</a:t>
            </a:r>
          </a:p>
          <a:p>
            <a:pPr algn="r" eaLnBrk="0" hangingPunct="0"/>
            <a:r>
              <a:rPr lang="de-CH" sz="2400" dirty="0"/>
              <a:t>strukturiert, diszipliniert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E7F2088-2DF2-E64F-B66C-F987131F32D7}"/>
              </a:ext>
            </a:extLst>
          </p:cNvPr>
          <p:cNvSpPr txBox="1">
            <a:spLocks/>
          </p:cNvSpPr>
          <p:nvPr/>
        </p:nvSpPr>
        <p:spPr>
          <a:xfrm>
            <a:off x="542371" y="516673"/>
            <a:ext cx="2838563" cy="1062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Und auch noch</a:t>
            </a:r>
          </a:p>
        </p:txBody>
      </p:sp>
    </p:spTree>
    <p:extLst>
      <p:ext uri="{BB962C8B-B14F-4D97-AF65-F5344CB8AC3E}">
        <p14:creationId xmlns:p14="http://schemas.microsoft.com/office/powerpoint/2010/main" val="124625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840" y="364223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Was siehst du?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983480" y="3222585"/>
            <a:ext cx="3056843" cy="742814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 eine junge Frau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158764"/>
              </p:ext>
            </p:extLst>
          </p:nvPr>
        </p:nvGraphicFramePr>
        <p:xfrm>
          <a:off x="838200" y="1501558"/>
          <a:ext cx="3949700" cy="5186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Image" r:id="rId3" imgW="5193651" imgH="6819048" progId="Photoshop.Image.6">
                  <p:embed/>
                </p:oleObj>
              </mc:Choice>
              <mc:Fallback>
                <p:oleObj name="Image" r:id="rId3" imgW="5193651" imgH="681904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01558"/>
                        <a:ext cx="3949700" cy="51864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51" y="1501558"/>
            <a:ext cx="3295649" cy="246834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323" y="4162208"/>
            <a:ext cx="3313476" cy="2482850"/>
          </a:xfrm>
          <a:prstGeom prst="rect">
            <a:avLst/>
          </a:prstGeom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5001308" y="5902244"/>
            <a:ext cx="3056843" cy="74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de-DE" dirty="0"/>
              <a:t> eine alte Frau</a:t>
            </a:r>
          </a:p>
        </p:txBody>
      </p:sp>
    </p:spTree>
    <p:extLst>
      <p:ext uri="{BB962C8B-B14F-4D97-AF65-F5344CB8AC3E}">
        <p14:creationId xmlns:p14="http://schemas.microsoft.com/office/powerpoint/2010/main" val="153100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352926" y="314238"/>
            <a:ext cx="9401175" cy="1325563"/>
          </a:xfrm>
        </p:spPr>
        <p:txBody>
          <a:bodyPr>
            <a:noAutofit/>
          </a:bodyPr>
          <a:lstStyle/>
          <a:p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Negative </a:t>
            </a:r>
            <a:b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Verhalten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04096" y="978303"/>
            <a:ext cx="4768704" cy="22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 anchor="t">
            <a:spAutoFit/>
          </a:bodyPr>
          <a:lstStyle/>
          <a:p>
            <a:pPr defTabSz="762000" eaLnBrk="0" hangingPunct="0"/>
            <a:r>
              <a:rPr lang="de-CH" sz="2400" dirty="0"/>
              <a:t>entscheidet eigenmächtig </a:t>
            </a:r>
          </a:p>
          <a:p>
            <a:pPr defTabSz="762000" eaLnBrk="0" hangingPunct="0"/>
            <a:r>
              <a:rPr lang="de-CH" sz="2400" dirty="0"/>
              <a:t>neigt zu Überlastung + </a:t>
            </a:r>
          </a:p>
          <a:p>
            <a:pPr defTabSz="762000" eaLnBrk="0" hangingPunct="0"/>
            <a:r>
              <a:rPr lang="de-CH" sz="2400" dirty="0"/>
              <a:t>Überverantwortlichkeit </a:t>
            </a:r>
          </a:p>
          <a:p>
            <a:pPr defTabSz="762000" eaLnBrk="0" hangingPunct="0"/>
            <a:r>
              <a:rPr lang="de-CH" sz="2400" dirty="0"/>
              <a:t>weckt Schuldgefühle</a:t>
            </a:r>
          </a:p>
          <a:p>
            <a:pPr defTabSz="762000" eaLnBrk="0" hangingPunct="0"/>
            <a:r>
              <a:rPr lang="de-CH" sz="2400" dirty="0"/>
              <a:t>will Bedeutung haben</a:t>
            </a:r>
          </a:p>
          <a:p>
            <a:pPr defTabSz="762000" eaLnBrk="0" hangingPunct="0"/>
            <a:r>
              <a:rPr lang="de-CH" sz="2400" dirty="0"/>
              <a:t>wertet andere ab und sich selbst auf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82317" y="3635314"/>
            <a:ext cx="4992044" cy="26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algn="r" defTabSz="762000" eaLnBrk="0" hangingPunct="0"/>
            <a:r>
              <a:rPr lang="de-CH" sz="2400" dirty="0"/>
              <a:t>will in Ruhe gelassen werden</a:t>
            </a:r>
          </a:p>
          <a:p>
            <a:pPr algn="r" defTabSz="762000" eaLnBrk="0" hangingPunct="0"/>
            <a:r>
              <a:rPr lang="de-CH" sz="2400" dirty="0"/>
              <a:t>stellt andere in seinen Dienst</a:t>
            </a:r>
          </a:p>
          <a:p>
            <a:pPr algn="r" defTabSz="762000" eaLnBrk="0" hangingPunct="0"/>
            <a:r>
              <a:rPr lang="de-CH" sz="2400" dirty="0"/>
              <a:t>drückt sich vor Verantwortung</a:t>
            </a:r>
          </a:p>
          <a:p>
            <a:pPr algn="r" defTabSz="762000" eaLnBrk="0" hangingPunct="0"/>
            <a:r>
              <a:rPr lang="de-CH" sz="2400" dirty="0"/>
              <a:t>will kurzfristige Befriedigung</a:t>
            </a:r>
          </a:p>
          <a:p>
            <a:pPr algn="r" defTabSz="762000" eaLnBrk="0" hangingPunct="0"/>
            <a:r>
              <a:rPr lang="de-CH" sz="2400" dirty="0"/>
              <a:t>ist leicht mit sich selbst zufrieden</a:t>
            </a:r>
          </a:p>
          <a:p>
            <a:pPr algn="r" defTabSz="762000" eaLnBrk="0" hangingPunct="0"/>
            <a:r>
              <a:rPr lang="de-CH" sz="2400" dirty="0"/>
              <a:t>Rückzug und Dienst nach Vorschrift</a:t>
            </a:r>
          </a:p>
          <a:p>
            <a:pPr algn="r" defTabSz="762000" eaLnBrk="0" hangingPunct="0"/>
            <a:endParaRPr lang="de-CH" sz="24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223451" y="3635314"/>
            <a:ext cx="5216125" cy="22608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defTabSz="762000" eaLnBrk="0" hangingPunct="0"/>
            <a:r>
              <a:rPr lang="de-CH" sz="2400" dirty="0"/>
              <a:t>kann nicht „nein“ sagen</a:t>
            </a:r>
          </a:p>
          <a:p>
            <a:pPr defTabSz="762000" eaLnBrk="0" hangingPunct="0"/>
            <a:r>
              <a:rPr lang="de-CH" sz="2400" dirty="0"/>
              <a:t>richtet sich in der Meinungsbildung nach anderen</a:t>
            </a:r>
          </a:p>
          <a:p>
            <a:pPr defTabSz="762000" eaLnBrk="0" hangingPunct="0"/>
            <a:r>
              <a:rPr lang="de-CH" sz="2400" dirty="0"/>
              <a:t>nimmt wenige Risiken auf sich</a:t>
            </a:r>
          </a:p>
          <a:p>
            <a:pPr defTabSz="762000" eaLnBrk="0" hangingPunct="0"/>
            <a:r>
              <a:rPr lang="de-CH" sz="2400" dirty="0"/>
              <a:t>stellt hohe Anforderungen </a:t>
            </a:r>
          </a:p>
          <a:p>
            <a:pPr defTabSz="762000" eaLnBrk="0" hangingPunct="0"/>
            <a:r>
              <a:rPr lang="de-CH" sz="2400" dirty="0"/>
              <a:t>und will Erwartungen erfüllen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653974" y="977020"/>
            <a:ext cx="4268241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>
            <a:spAutoFit/>
          </a:bodyPr>
          <a:lstStyle/>
          <a:p>
            <a:pPr algn="r" eaLnBrk="0" hangingPunct="0"/>
            <a:r>
              <a:rPr lang="de-CH" sz="2400" dirty="0"/>
              <a:t>hält Gedanken und </a:t>
            </a:r>
          </a:p>
          <a:p>
            <a:pPr algn="r" eaLnBrk="0" hangingPunct="0"/>
            <a:r>
              <a:rPr lang="de-CH" sz="2400" dirty="0"/>
              <a:t>Gefühle lieber zurück</a:t>
            </a:r>
          </a:p>
          <a:p>
            <a:pPr algn="r" eaLnBrk="0" hangingPunct="0"/>
            <a:r>
              <a:rPr lang="de-CH" sz="2400" dirty="0"/>
              <a:t>engt andere durch </a:t>
            </a:r>
          </a:p>
          <a:p>
            <a:pPr algn="r" eaLnBrk="0" hangingPunct="0"/>
            <a:r>
              <a:rPr lang="de-CH" sz="2400" dirty="0"/>
              <a:t>Vorschriften und Kontrolle ein</a:t>
            </a:r>
          </a:p>
          <a:p>
            <a:pPr algn="r" eaLnBrk="0" hangingPunct="0"/>
            <a:r>
              <a:rPr lang="de-CH" sz="2400" dirty="0"/>
              <a:t>hält Distanz + sozialen Abstand</a:t>
            </a:r>
          </a:p>
          <a:p>
            <a:pPr algn="r" eaLnBrk="0" hangingPunct="0"/>
            <a:r>
              <a:rPr lang="de-CH" sz="2400" dirty="0"/>
              <a:t>ständige Fluchtbereitschaft</a:t>
            </a:r>
          </a:p>
        </p:txBody>
      </p:sp>
    </p:spTree>
    <p:extLst>
      <p:ext uri="{BB962C8B-B14F-4D97-AF65-F5344CB8AC3E}">
        <p14:creationId xmlns:p14="http://schemas.microsoft.com/office/powerpoint/2010/main" val="16638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449179" y="435214"/>
            <a:ext cx="9401175" cy="1325562"/>
          </a:xfrm>
        </p:spPr>
        <p:txBody>
          <a:bodyPr>
            <a:noAutofit/>
          </a:bodyPr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Und auch</a:t>
            </a:r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noch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69381" y="261007"/>
            <a:ext cx="4200004" cy="299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 anchor="t">
            <a:spAutoFit/>
          </a:bodyPr>
          <a:lstStyle/>
          <a:p>
            <a:pPr defTabSz="762000" eaLnBrk="0" hangingPunct="0"/>
            <a:r>
              <a:rPr lang="de-CH" sz="2400" dirty="0"/>
              <a:t>kalt | unsensibel</a:t>
            </a:r>
          </a:p>
          <a:p>
            <a:pPr defTabSz="762000" eaLnBrk="0" hangingPunct="0"/>
            <a:r>
              <a:rPr lang="de-CH" sz="2400" dirty="0"/>
              <a:t>rücksichtslos</a:t>
            </a:r>
          </a:p>
          <a:p>
            <a:pPr defTabSz="762000" eaLnBrk="0" hangingPunct="0"/>
            <a:r>
              <a:rPr lang="de-CH" sz="2400" dirty="0"/>
              <a:t>selbstgenügsam</a:t>
            </a:r>
          </a:p>
          <a:p>
            <a:pPr defTabSz="762000" eaLnBrk="0" hangingPunct="0"/>
            <a:r>
              <a:rPr lang="de-CH" sz="2400" dirty="0"/>
              <a:t>zornig | feindselig</a:t>
            </a:r>
          </a:p>
          <a:p>
            <a:pPr defTabSz="762000" eaLnBrk="0" hangingPunct="0"/>
            <a:r>
              <a:rPr lang="de-CH" sz="2400" dirty="0"/>
              <a:t>voreingenommen</a:t>
            </a:r>
          </a:p>
          <a:p>
            <a:pPr defTabSz="762000" eaLnBrk="0" hangingPunct="0"/>
            <a:r>
              <a:rPr lang="de-CH" sz="2400" dirty="0"/>
              <a:t>selbstgenügsam</a:t>
            </a:r>
          </a:p>
          <a:p>
            <a:pPr defTabSz="762000" eaLnBrk="0" hangingPunct="0"/>
            <a:r>
              <a:rPr lang="de-CH" sz="2400" dirty="0"/>
              <a:t>dominant | stolz | hart</a:t>
            </a:r>
          </a:p>
          <a:p>
            <a:pPr defTabSz="762000" eaLnBrk="0" hangingPunct="0"/>
            <a:r>
              <a:rPr lang="de-CH" sz="2400" dirty="0"/>
              <a:t>egoistisch | sarkastisch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324807" y="3635314"/>
            <a:ext cx="4549553" cy="336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algn="r" defTabSz="762000" eaLnBrk="0" hangingPunct="0"/>
            <a:r>
              <a:rPr lang="de-CH" sz="2400" dirty="0"/>
              <a:t>Selbstschutz ist wichtig</a:t>
            </a:r>
          </a:p>
          <a:p>
            <a:pPr algn="r" defTabSz="762000" eaLnBrk="0" hangingPunct="0"/>
            <a:r>
              <a:rPr lang="de-CH" sz="2400" dirty="0"/>
              <a:t>Dienst nach Vorschrift </a:t>
            </a:r>
          </a:p>
          <a:p>
            <a:pPr algn="r" defTabSz="762000" eaLnBrk="0" hangingPunct="0"/>
            <a:r>
              <a:rPr lang="de-CH" sz="2400" dirty="0"/>
              <a:t>unmotiviert, ängstlich</a:t>
            </a:r>
          </a:p>
          <a:p>
            <a:pPr algn="r" defTabSz="762000" eaLnBrk="0" hangingPunct="0"/>
            <a:r>
              <a:rPr lang="de-CH" sz="2400" dirty="0"/>
              <a:t>lieber nur Zuschauer</a:t>
            </a:r>
          </a:p>
          <a:p>
            <a:pPr algn="r" defTabSz="762000" eaLnBrk="0" hangingPunct="0"/>
            <a:r>
              <a:rPr lang="de-CH" sz="2400" dirty="0"/>
              <a:t>unentschlossen</a:t>
            </a:r>
          </a:p>
          <a:p>
            <a:pPr algn="r" defTabSz="762000" eaLnBrk="0" hangingPunct="0"/>
            <a:r>
              <a:rPr lang="de-CH" sz="2400" dirty="0"/>
              <a:t>zurückgezogen</a:t>
            </a:r>
          </a:p>
          <a:p>
            <a:pPr algn="r" defTabSz="762000" eaLnBrk="0" hangingPunct="0"/>
            <a:r>
              <a:rPr lang="de-CH" sz="2400" dirty="0"/>
              <a:t>träge | blasiert</a:t>
            </a:r>
          </a:p>
          <a:p>
            <a:pPr algn="r" defTabSz="762000" eaLnBrk="0" hangingPunct="0"/>
            <a:r>
              <a:rPr lang="de-CH" sz="2400" dirty="0"/>
              <a:t>grollend | stur</a:t>
            </a:r>
          </a:p>
          <a:p>
            <a:pPr algn="r" defTabSz="762000" eaLnBrk="0" hangingPunct="0"/>
            <a:endParaRPr lang="de-CH" sz="24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223451" y="3635314"/>
            <a:ext cx="5216125" cy="299953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 bIns="44450">
            <a:spAutoFit/>
          </a:bodyPr>
          <a:lstStyle/>
          <a:p>
            <a:pPr defTabSz="762000" eaLnBrk="0" hangingPunct="0"/>
            <a:r>
              <a:rPr lang="de-CH" sz="2400" dirty="0"/>
              <a:t>undiszipliniert | unsicher</a:t>
            </a:r>
          </a:p>
          <a:p>
            <a:pPr defTabSz="762000" eaLnBrk="0" hangingPunct="0"/>
            <a:r>
              <a:rPr lang="de-CH" sz="2400" dirty="0"/>
              <a:t>unproduktiv | chaotisch</a:t>
            </a:r>
          </a:p>
          <a:p>
            <a:pPr defTabSz="762000" eaLnBrk="0" hangingPunct="0"/>
            <a:r>
              <a:rPr lang="de-CH" sz="2400" dirty="0"/>
              <a:t>launenhaft | sprunghaft</a:t>
            </a:r>
          </a:p>
          <a:p>
            <a:pPr defTabSz="762000" eaLnBrk="0" hangingPunct="0"/>
            <a:r>
              <a:rPr lang="de-CH" sz="2400" dirty="0"/>
              <a:t>Intrigant | masslos</a:t>
            </a:r>
          </a:p>
          <a:p>
            <a:pPr defTabSz="762000" eaLnBrk="0" hangingPunct="0"/>
            <a:r>
              <a:rPr lang="de-CH" sz="2400" dirty="0"/>
              <a:t>willensschwach</a:t>
            </a:r>
          </a:p>
          <a:p>
            <a:pPr defTabSz="762000" eaLnBrk="0" hangingPunct="0"/>
            <a:r>
              <a:rPr lang="de-CH" sz="2400" dirty="0"/>
              <a:t>unzuverlässig</a:t>
            </a:r>
          </a:p>
          <a:p>
            <a:pPr defTabSz="762000" eaLnBrk="0" hangingPunct="0"/>
            <a:r>
              <a:rPr lang="de-CH" sz="2400" dirty="0"/>
              <a:t>egozentrisch </a:t>
            </a:r>
          </a:p>
          <a:p>
            <a:pPr defTabSz="762000" eaLnBrk="0" hangingPunct="0"/>
            <a:r>
              <a:rPr lang="de-CH" sz="2400" dirty="0"/>
              <a:t>hektisch |laut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600767" y="356572"/>
            <a:ext cx="4268241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108000">
            <a:spAutoFit/>
          </a:bodyPr>
          <a:lstStyle/>
          <a:p>
            <a:pPr algn="r" eaLnBrk="0" hangingPunct="0"/>
            <a:r>
              <a:rPr lang="de-CH" sz="2400" dirty="0"/>
              <a:t>starr | negativ</a:t>
            </a:r>
          </a:p>
          <a:p>
            <a:pPr algn="r" eaLnBrk="0" hangingPunct="0"/>
            <a:r>
              <a:rPr lang="de-CH" sz="2400" dirty="0"/>
              <a:t>eigensinnig</a:t>
            </a:r>
          </a:p>
          <a:p>
            <a:pPr algn="r" eaLnBrk="0" hangingPunct="0"/>
            <a:r>
              <a:rPr lang="de-CH" sz="2400" dirty="0"/>
              <a:t>empfindlich</a:t>
            </a:r>
          </a:p>
          <a:p>
            <a:pPr algn="r" eaLnBrk="0" hangingPunct="0"/>
            <a:r>
              <a:rPr lang="de-CH" sz="2400" dirty="0"/>
              <a:t>misstrauisch</a:t>
            </a:r>
          </a:p>
          <a:p>
            <a:pPr algn="r" eaLnBrk="0" hangingPunct="0"/>
            <a:r>
              <a:rPr lang="de-CH" sz="2400" dirty="0"/>
              <a:t>gesetzlich | kritisch</a:t>
            </a:r>
          </a:p>
          <a:p>
            <a:pPr algn="r" eaLnBrk="0" hangingPunct="0"/>
            <a:r>
              <a:rPr lang="de-CH" sz="2400" dirty="0"/>
              <a:t>zynisch | nachtragend</a:t>
            </a:r>
          </a:p>
          <a:p>
            <a:pPr algn="r" eaLnBrk="0" hangingPunct="0"/>
            <a:r>
              <a:rPr lang="de-CH" sz="2400" dirty="0"/>
              <a:t>empfindlich | abweisend</a:t>
            </a:r>
          </a:p>
          <a:p>
            <a:pPr algn="r" eaLnBrk="0" hangingPunct="0"/>
            <a:r>
              <a:rPr lang="de-CH" sz="2400" dirty="0"/>
              <a:t>theoretisch | unpraktisch</a:t>
            </a:r>
          </a:p>
        </p:txBody>
      </p:sp>
    </p:spTree>
    <p:extLst>
      <p:ext uri="{BB962C8B-B14F-4D97-AF65-F5344CB8AC3E}">
        <p14:creationId xmlns:p14="http://schemas.microsoft.com/office/powerpoint/2010/main" val="3274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DA02F18-4BEC-E440-AE50-77881884F21C}"/>
              </a:ext>
            </a:extLst>
          </p:cNvPr>
          <p:cNvSpPr txBox="1">
            <a:spLocks/>
          </p:cNvSpPr>
          <p:nvPr/>
        </p:nvSpPr>
        <p:spPr>
          <a:xfrm>
            <a:off x="470268" y="337937"/>
            <a:ext cx="2838563" cy="1062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Passende Zitat 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2DCF2D-9D5D-0545-8CF4-21BFF7C1DD41}"/>
              </a:ext>
            </a:extLst>
          </p:cNvPr>
          <p:cNvSpPr/>
          <p:nvPr/>
        </p:nvSpPr>
        <p:spPr>
          <a:xfrm>
            <a:off x="6096000" y="894208"/>
            <a:ext cx="5454827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Die ersten Gedanken sind die besten.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Erst die Last, dann die Rast.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Wo ein Wille ist, ist auch ein Weg.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Alle Hebel in Bewegung setzen.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Geht nicht, gibt's nicht!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Wer wagt, gewinnt. Wer nicht wagt, gewinnt nicht.</a:t>
            </a:r>
            <a:endParaRPr lang="de-CH" sz="20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2039B8-E33A-B24B-A543-5EEF1135C4E1}"/>
              </a:ext>
            </a:extLst>
          </p:cNvPr>
          <p:cNvSpPr/>
          <p:nvPr/>
        </p:nvSpPr>
        <p:spPr>
          <a:xfrm>
            <a:off x="1396680" y="894207"/>
            <a:ext cx="458702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Selbst getan ist bald getan.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Doppelt genäht halt besser.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Spare in der Zeit, so hast du in der Not. </a:t>
            </a: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Ohne Fleiss kein Preis. </a:t>
            </a: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Wer sich auf andere verlässt, ist verlassen </a:t>
            </a: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Ordnung ist das halbe Leben.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C9C5C1-D4B2-6B44-A8D4-C57951A5A2EF}"/>
              </a:ext>
            </a:extLst>
          </p:cNvPr>
          <p:cNvSpPr/>
          <p:nvPr/>
        </p:nvSpPr>
        <p:spPr>
          <a:xfrm>
            <a:off x="6096000" y="3724305"/>
            <a:ext cx="5580117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</a:rPr>
              <a:t>Wer viele Freunde hat, muss ein guter Mensch sein.</a:t>
            </a: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Es ist so schön, für andere zu leben.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Besser nachgeben als zu Schaden kommen. </a:t>
            </a: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Besser Unrecht leiden als Unrecht tun. </a:t>
            </a: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Allen Menschen recht getan, ist eine Kunst, </a:t>
            </a: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die niemand kann.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18C685-2103-AC42-B576-5D93ECD981F6}"/>
              </a:ext>
            </a:extLst>
          </p:cNvPr>
          <p:cNvSpPr/>
          <p:nvPr/>
        </p:nvSpPr>
        <p:spPr>
          <a:xfrm>
            <a:off x="978873" y="3724305"/>
            <a:ext cx="500483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Aus ungelegten Eiern schlüpfen keine Hühner.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</a:rPr>
              <a:t>Zufriedenheit ist wertvoller als Reichtum.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Gut Ding will Weile haben. </a:t>
            </a: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Geduld bringt Rosen.</a:t>
            </a: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Wer nicht richtig faulenzen kann, </a:t>
            </a: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kann auch nicht richtig arbeiten.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de-CH" sz="20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r" fontAlgn="base">
              <a:spcBef>
                <a:spcPts val="600"/>
              </a:spcBef>
              <a:spcAft>
                <a:spcPts val="0"/>
              </a:spcAft>
            </a:pPr>
            <a:r>
              <a:rPr lang="de-CH" sz="2000" dirty="0">
                <a:solidFill>
                  <a:srgbClr val="000000"/>
                </a:solidFill>
                <a:ea typeface="Tahoma" panose="020B0604030504040204" pitchFamily="34" charset="0"/>
              </a:rPr>
              <a:t>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17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8ABC2-45A7-5541-8694-BA6F6AC53051}"/>
              </a:ext>
            </a:extLst>
          </p:cNvPr>
          <p:cNvSpPr txBox="1">
            <a:spLocks/>
          </p:cNvSpPr>
          <p:nvPr/>
        </p:nvSpPr>
        <p:spPr>
          <a:xfrm>
            <a:off x="590497" y="488461"/>
            <a:ext cx="10485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CH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839E2B0-5D62-F245-BD8D-EAC62DEF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35" y="488460"/>
            <a:ext cx="10515600" cy="1325563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Verschiedenen Typen</a:t>
            </a:r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677AA9-BB1E-CC4F-86C8-232257AD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97" y="1485793"/>
            <a:ext cx="1541615" cy="37625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F8EE8B-EE26-AF47-84F9-57EE891F4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72" y="1907755"/>
            <a:ext cx="1854648" cy="311551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317C6D3-CB83-7349-B836-F663A391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010" y="859987"/>
            <a:ext cx="5440854" cy="5440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003156-112B-364D-A490-9C6D3767A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963" y="1666979"/>
            <a:ext cx="2032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4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8ABC2-45A7-5541-8694-BA6F6AC53051}"/>
              </a:ext>
            </a:extLst>
          </p:cNvPr>
          <p:cNvSpPr txBox="1">
            <a:spLocks/>
          </p:cNvSpPr>
          <p:nvPr/>
        </p:nvSpPr>
        <p:spPr>
          <a:xfrm>
            <a:off x="590497" y="488461"/>
            <a:ext cx="10485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CH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839E2B0-5D62-F245-BD8D-EAC62DEF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35" y="488460"/>
            <a:ext cx="10515600" cy="1325563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Verschiedenen Typen</a:t>
            </a:r>
            <a:br>
              <a:rPr lang="de-CH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latin typeface="+mn-lt"/>
            </a:endParaRPr>
          </a:p>
        </p:txBody>
      </p:sp>
      <p:pic>
        <p:nvPicPr>
          <p:cNvPr id="8" name="Bild 3">
            <a:extLst>
              <a:ext uri="{FF2B5EF4-FFF2-40B4-BE49-F238E27FC236}">
                <a16:creationId xmlns:a16="http://schemas.microsoft.com/office/drawing/2014/main" id="{DA087EC0-020A-F84A-9B03-006CB971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43" y="1151240"/>
            <a:ext cx="5178798" cy="51689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D097ABE-DF80-F640-9388-956B0895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898" y="1151241"/>
            <a:ext cx="5153154" cy="50439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0A95729-428C-C34A-9280-7D4FDEE9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3" y="1151240"/>
            <a:ext cx="5340737" cy="52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3">
            <a:extLst>
              <a:ext uri="{FF2B5EF4-FFF2-40B4-BE49-F238E27FC236}">
                <a16:creationId xmlns:a16="http://schemas.microsoft.com/office/drawing/2014/main" id="{FFA75830-33EF-7046-9253-85230FBD2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788" y="3558327"/>
            <a:ext cx="2496912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28000">
                      <a:srgbClr val="FF0000"/>
                    </a:gs>
                    <a:gs pos="60000">
                      <a:srgbClr val="92D050">
                        <a:lumMod val="100000"/>
                      </a:srgbClr>
                    </a:gs>
                    <a:gs pos="75000">
                      <a:schemeClr val="accent1">
                        <a:lumMod val="100000"/>
                      </a:schemeClr>
                    </a:gs>
                  </a:gsLst>
                  <a:lin ang="5400000" scaled="1"/>
                  <a:tileRect/>
                </a:gradFill>
              </a:rPr>
              <a:t>BIST  </a:t>
            </a:r>
            <a:endParaRPr lang="de-DE" sz="9600" b="1" cap="small" dirty="0">
              <a:gradFill flip="none" rotWithShape="1">
                <a:gsLst>
                  <a:gs pos="41000">
                    <a:srgbClr val="FFFF00"/>
                  </a:gs>
                  <a:gs pos="28000">
                    <a:srgbClr val="FF0000"/>
                  </a:gs>
                  <a:gs pos="60000">
                    <a:srgbClr val="92D050">
                      <a:lumMod val="100000"/>
                    </a:srgbClr>
                  </a:gs>
                  <a:gs pos="75000">
                    <a:schemeClr val="accent1">
                      <a:lumMod val="10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9ACC8BB-7B7F-2D45-9A98-3DEC9027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640" y="1895210"/>
            <a:ext cx="4589060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28000">
                      <a:srgbClr val="FF0000"/>
                    </a:gs>
                    <a:gs pos="60000">
                      <a:srgbClr val="92D050">
                        <a:lumMod val="100000"/>
                      </a:srgbClr>
                    </a:gs>
                    <a:gs pos="75000">
                      <a:schemeClr val="accent1">
                        <a:lumMod val="100000"/>
                      </a:schemeClr>
                    </a:gs>
                  </a:gsLst>
                  <a:lin ang="5400000" scaled="1"/>
                  <a:tileRect/>
                </a:gradFill>
              </a:rPr>
              <a:t>WELCHE  </a:t>
            </a:r>
            <a:endParaRPr lang="de-DE" sz="9600" b="1" cap="small" dirty="0">
              <a:gradFill flip="none" rotWithShape="1">
                <a:gsLst>
                  <a:gs pos="41000">
                    <a:srgbClr val="FFFF00"/>
                  </a:gs>
                  <a:gs pos="28000">
                    <a:srgbClr val="FF0000"/>
                  </a:gs>
                  <a:gs pos="60000">
                    <a:srgbClr val="92D050">
                      <a:lumMod val="100000"/>
                    </a:srgbClr>
                  </a:gs>
                  <a:gs pos="75000">
                    <a:schemeClr val="accent1">
                      <a:lumMod val="10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388825B9-610A-C243-A4A8-5053E9700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160" y="3558327"/>
            <a:ext cx="2499184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28000">
                      <a:srgbClr val="FF0000"/>
                    </a:gs>
                    <a:gs pos="60000">
                      <a:srgbClr val="92D050">
                        <a:lumMod val="100000"/>
                      </a:srgbClr>
                    </a:gs>
                    <a:gs pos="75000">
                      <a:schemeClr val="accent1">
                        <a:lumMod val="100000"/>
                      </a:schemeClr>
                    </a:gs>
                  </a:gsLst>
                  <a:lin ang="5400000" scaled="1"/>
                  <a:tileRect/>
                </a:gradFill>
              </a:rPr>
              <a:t>DU? </a:t>
            </a:r>
            <a:endParaRPr lang="de-DE" sz="9600" b="1" cap="small" dirty="0">
              <a:gradFill flip="none" rotWithShape="1">
                <a:gsLst>
                  <a:gs pos="41000">
                    <a:srgbClr val="FFFF00"/>
                  </a:gs>
                  <a:gs pos="28000">
                    <a:srgbClr val="FF0000"/>
                  </a:gs>
                  <a:gs pos="60000">
                    <a:srgbClr val="92D050">
                      <a:lumMod val="100000"/>
                    </a:srgbClr>
                  </a:gs>
                  <a:gs pos="75000">
                    <a:schemeClr val="accent1">
                      <a:lumMod val="10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214E5EE5-40C6-0C46-B9EB-EC73B6617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160" y="1895210"/>
            <a:ext cx="3748864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de-CH" sz="9600" b="1" cap="small" dirty="0">
                <a:gradFill flip="none" rotWithShape="1">
                  <a:gsLst>
                    <a:gs pos="41000">
                      <a:srgbClr val="FFFF00"/>
                    </a:gs>
                    <a:gs pos="28000">
                      <a:srgbClr val="FF0000"/>
                    </a:gs>
                    <a:gs pos="60000">
                      <a:srgbClr val="92D050">
                        <a:lumMod val="100000"/>
                      </a:srgbClr>
                    </a:gs>
                    <a:gs pos="75000">
                      <a:schemeClr val="accent1">
                        <a:lumMod val="100000"/>
                      </a:schemeClr>
                    </a:gs>
                  </a:gsLst>
                  <a:lin ang="5400000" scaled="1"/>
                  <a:tileRect/>
                </a:gradFill>
              </a:rPr>
              <a:t>FARBE</a:t>
            </a:r>
            <a:endParaRPr lang="de-DE" sz="9600" b="1" cap="small" dirty="0">
              <a:gradFill flip="none" rotWithShape="1">
                <a:gsLst>
                  <a:gs pos="41000">
                    <a:srgbClr val="FFFF00"/>
                  </a:gs>
                  <a:gs pos="28000">
                    <a:srgbClr val="FF0000"/>
                  </a:gs>
                  <a:gs pos="60000">
                    <a:srgbClr val="92D050">
                      <a:lumMod val="100000"/>
                    </a:srgbClr>
                  </a:gs>
                  <a:gs pos="75000">
                    <a:schemeClr val="accent1">
                      <a:lumMod val="10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306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912" y="1605052"/>
            <a:ext cx="3829097" cy="38290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Was siehst du?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38200" y="5434149"/>
            <a:ext cx="4204063" cy="742814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Frauentorso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08" y="1605051"/>
            <a:ext cx="3188245" cy="3829098"/>
          </a:xfrm>
          <a:prstGeom prst="rect">
            <a:avLst/>
          </a:prstGeom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6698817" y="5495721"/>
            <a:ext cx="4204063" cy="74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de-DE" dirty="0"/>
              <a:t> oder zwei tanzende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15388" y="1605051"/>
            <a:ext cx="1849621" cy="38290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6886301" y="5495721"/>
            <a:ext cx="3829097" cy="742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de-DE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de-DE" dirty="0"/>
              <a:t>Strichmännchen</a:t>
            </a:r>
          </a:p>
        </p:txBody>
      </p:sp>
    </p:spTree>
    <p:extLst>
      <p:ext uri="{BB962C8B-B14F-4D97-AF65-F5344CB8AC3E}">
        <p14:creationId xmlns:p14="http://schemas.microsoft.com/office/powerpoint/2010/main" val="11721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3" grpId="0" animBg="1"/>
      <p:bldP spid="3" grpId="1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160" y="212009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Was siehst du?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5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87" y="1328850"/>
            <a:ext cx="4583732" cy="448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0A489C89-4EC1-9643-B8A7-B72333019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043251"/>
              </p:ext>
            </p:extLst>
          </p:nvPr>
        </p:nvGraphicFramePr>
        <p:xfrm>
          <a:off x="838199" y="1537572"/>
          <a:ext cx="5393695" cy="4488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Corel PHOTO-PAINT 9.0 Image" r:id="rId4" imgW="16814800" imgH="13995400" progId="CorelPhotoPaint.Image.9">
                  <p:embed/>
                </p:oleObj>
              </mc:Choice>
              <mc:Fallback>
                <p:oleObj name="Corel PHOTO-PAINT 9.0 Image" r:id="rId4" imgW="16814800" imgH="13995400" progId="CorelPhotoPaint.Image.9">
                  <p:embed/>
                  <p:pic>
                    <p:nvPicPr>
                      <p:cNvPr id="2" name="Object 3">
                        <a:extLst>
                          <a:ext uri="{FF2B5EF4-FFF2-40B4-BE49-F238E27FC236}">
                            <a16:creationId xmlns:a16="http://schemas.microsoft.com/office/drawing/2014/main" id="{46DD8466-7F64-1340-A1F4-998865B90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" y="1537572"/>
                        <a:ext cx="5393695" cy="4488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87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Was siehst du?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838200" y="2240521"/>
            <a:ext cx="3879574" cy="34181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dirty="0"/>
              <a:t>Schau auf die </a:t>
            </a:r>
          </a:p>
          <a:p>
            <a:pPr marL="0" indent="0" algn="ctr">
              <a:buNone/>
            </a:pPr>
            <a:r>
              <a:rPr lang="de-DE" sz="4000" dirty="0"/>
              <a:t>Wörter und </a:t>
            </a:r>
          </a:p>
          <a:p>
            <a:pPr marL="0" indent="0" algn="ctr">
              <a:buNone/>
            </a:pPr>
            <a:r>
              <a:rPr lang="de-DE" sz="4000" dirty="0"/>
              <a:t>nenne die </a:t>
            </a:r>
          </a:p>
          <a:p>
            <a:pPr marL="0" indent="0" algn="ctr">
              <a:buNone/>
            </a:pPr>
            <a:r>
              <a:rPr lang="de-DE" sz="4000" dirty="0"/>
              <a:t>Farbe der </a:t>
            </a:r>
          </a:p>
          <a:p>
            <a:pPr marL="0" indent="0" algn="ctr">
              <a:buNone/>
            </a:pPr>
            <a:r>
              <a:rPr lang="de-DE" sz="4000" dirty="0"/>
              <a:t>Wörter. 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066675" y="2040868"/>
            <a:ext cx="6490742" cy="4046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sz="3200" dirty="0">
                <a:solidFill>
                  <a:srgbClr val="FF000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GELB </a:t>
            </a:r>
            <a:r>
              <a:rPr lang="de-DE" sz="3200" dirty="0">
                <a:latin typeface="Gill Sans Ultra Bold" charset="0"/>
                <a:ea typeface="Gill Sans Ultra Bold" charset="0"/>
                <a:cs typeface="Gill Sans Ultra Bold" charset="0"/>
              </a:rPr>
              <a:t> </a:t>
            </a:r>
            <a:r>
              <a:rPr lang="de-DE" sz="3200" dirty="0">
                <a:solidFill>
                  <a:schemeClr val="accent2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BLAU  </a:t>
            </a:r>
            <a:r>
              <a:rPr lang="de-DE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ORANGE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sz="3200" dirty="0">
                <a:solidFill>
                  <a:srgbClr val="FFC00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SCHWARZ  </a:t>
            </a:r>
            <a:r>
              <a:rPr lang="de-DE" sz="3200" dirty="0">
                <a:solidFill>
                  <a:schemeClr val="accent1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ROT  </a:t>
            </a:r>
            <a:r>
              <a:rPr lang="de-DE" sz="3200" dirty="0">
                <a:solidFill>
                  <a:srgbClr val="7030A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GRÜN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sz="3200" dirty="0">
                <a:solidFill>
                  <a:schemeClr val="accent1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VIOLET</a:t>
            </a:r>
            <a:r>
              <a:rPr lang="de-DE" sz="3200" dirty="0">
                <a:solidFill>
                  <a:srgbClr val="00B05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  </a:t>
            </a:r>
            <a:r>
              <a:rPr lang="de-DE" sz="3200" dirty="0">
                <a:solidFill>
                  <a:srgbClr val="FF000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BRAUN  </a:t>
            </a:r>
            <a:r>
              <a:rPr lang="de-DE" sz="3200" dirty="0">
                <a:solidFill>
                  <a:srgbClr val="00B05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GRAU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sz="3200" dirty="0">
                <a:solidFill>
                  <a:srgbClr val="7030A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ORANGE  </a:t>
            </a:r>
            <a:r>
              <a:rPr lang="de-DE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ROT  </a:t>
            </a:r>
            <a:r>
              <a:rPr lang="de-DE" sz="3200" dirty="0">
                <a:solidFill>
                  <a:schemeClr val="accent2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SCHWARZ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sz="3200" dirty="0">
                <a:latin typeface="Gill Sans Ultra Bold" charset="0"/>
                <a:ea typeface="Gill Sans Ultra Bold" charset="0"/>
                <a:cs typeface="Gill Sans Ultra Bold" charset="0"/>
              </a:rPr>
              <a:t>GRAU</a:t>
            </a:r>
            <a:r>
              <a:rPr lang="de-DE" sz="3200" dirty="0">
                <a:solidFill>
                  <a:srgbClr val="FFC00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  </a:t>
            </a:r>
            <a:r>
              <a:rPr lang="de-DE" sz="3200" dirty="0">
                <a:solidFill>
                  <a:srgbClr val="00B05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VIOLET</a:t>
            </a:r>
            <a:r>
              <a:rPr lang="de-DE" sz="3200" dirty="0">
                <a:solidFill>
                  <a:srgbClr val="FF0000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  </a:t>
            </a:r>
            <a:r>
              <a:rPr lang="de-DE" sz="32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GELB</a:t>
            </a:r>
          </a:p>
        </p:txBody>
      </p:sp>
    </p:spTree>
    <p:extLst>
      <p:ext uri="{BB962C8B-B14F-4D97-AF65-F5344CB8AC3E}">
        <p14:creationId xmlns:p14="http://schemas.microsoft.com/office/powerpoint/2010/main" val="148608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99" y="343030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Wissen + Wahrnehmung 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32204" y="5440364"/>
            <a:ext cx="1675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dirty="0"/>
              <a:t>Leonardo da Vinci</a:t>
            </a:r>
          </a:p>
          <a:p>
            <a:pPr algn="ctr" eaLnBrk="0" hangingPunct="0"/>
            <a:r>
              <a:rPr lang="en-GB" sz="1600" dirty="0"/>
              <a:t>(1452 </a:t>
            </a:r>
            <a:r>
              <a:rPr lang="en-GB" sz="1600" dirty="0" err="1"/>
              <a:t>bis</a:t>
            </a:r>
            <a:r>
              <a:rPr lang="en-GB" sz="1600" dirty="0"/>
              <a:t> 1519)</a:t>
            </a:r>
            <a:endParaRPr lang="de-CH" sz="16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395662" y="2403544"/>
            <a:ext cx="5400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cs typeface="Times New Roman" pitchFamily="18" charset="0"/>
              </a:rPr>
              <a:t>“All unser Wissen </a:t>
            </a:r>
            <a:r>
              <a:rPr lang="de-CH" sz="3200">
                <a:solidFill>
                  <a:schemeClr val="tx2"/>
                </a:solidFill>
                <a:cs typeface="Times New Roman" pitchFamily="18" charset="0"/>
              </a:rPr>
              <a:t>basiert</a:t>
            </a:r>
            <a:r>
              <a:rPr lang="en-US" sz="3200">
                <a:solidFill>
                  <a:schemeClr val="tx2"/>
                </a:solidFill>
                <a:cs typeface="Times New Roman" pitchFamily="18" charset="0"/>
              </a:rPr>
              <a:t> auf unserer Wahrnehmung.”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56991" y="3993326"/>
            <a:ext cx="76100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“Die Welt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ist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nicht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so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wie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sie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ist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, </a:t>
            </a:r>
          </a:p>
          <a:p>
            <a:pPr algn="r"/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sondern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so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wie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wir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tx2"/>
                </a:solidFill>
                <a:cs typeface="Times New Roman" pitchFamily="18" charset="0"/>
              </a:rPr>
              <a:t>ich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sie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itchFamily="18" charset="0"/>
              </a:rPr>
              <a:t>wahrnehmen</a:t>
            </a:r>
            <a:r>
              <a:rPr lang="en-US" sz="3200" dirty="0">
                <a:solidFill>
                  <a:schemeClr val="tx2"/>
                </a:solidFill>
                <a:cs typeface="Times New Roman" pitchFamily="18" charset="0"/>
              </a:rPr>
              <a:t>.”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930084"/>
            <a:ext cx="2263983" cy="35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438" y="290062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Wie nehmen wir die Welt wahr?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5" name="Group 3"/>
          <p:cNvGrpSpPr>
            <a:grpSpLocks noChangeAspect="1"/>
          </p:cNvGrpSpPr>
          <p:nvPr/>
        </p:nvGrpSpPr>
        <p:grpSpPr bwMode="auto">
          <a:xfrm>
            <a:off x="4649469" y="2013378"/>
            <a:ext cx="1439863" cy="2879725"/>
            <a:chOff x="2149" y="2352"/>
            <a:chExt cx="1134" cy="2267"/>
          </a:xfrm>
        </p:grpSpPr>
        <p:sp>
          <p:nvSpPr>
            <p:cNvPr id="6" name="Arc 4"/>
            <p:cNvSpPr>
              <a:spLocks noChangeAspect="1"/>
            </p:cNvSpPr>
            <p:nvPr/>
          </p:nvSpPr>
          <p:spPr bwMode="auto">
            <a:xfrm>
              <a:off x="2149" y="3486"/>
              <a:ext cx="1134" cy="1133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  <p:sp>
          <p:nvSpPr>
            <p:cNvPr id="7" name="Arc 5"/>
            <p:cNvSpPr>
              <a:spLocks noChangeAspect="1"/>
            </p:cNvSpPr>
            <p:nvPr/>
          </p:nvSpPr>
          <p:spPr bwMode="auto">
            <a:xfrm>
              <a:off x="2149" y="2352"/>
              <a:ext cx="1134" cy="113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87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</p:grpSp>
      <p:grpSp>
        <p:nvGrpSpPr>
          <p:cNvPr id="8" name="Group 6"/>
          <p:cNvGrpSpPr>
            <a:grpSpLocks noChangeAspect="1"/>
          </p:cNvGrpSpPr>
          <p:nvPr/>
        </p:nvGrpSpPr>
        <p:grpSpPr bwMode="auto">
          <a:xfrm>
            <a:off x="6089331" y="2013378"/>
            <a:ext cx="1439862" cy="2879725"/>
            <a:chOff x="3283" y="2352"/>
            <a:chExt cx="1133" cy="2267"/>
          </a:xfrm>
        </p:grpSpPr>
        <p:sp>
          <p:nvSpPr>
            <p:cNvPr id="9" name="Arc 7"/>
            <p:cNvSpPr>
              <a:spLocks noChangeAspect="1"/>
            </p:cNvSpPr>
            <p:nvPr/>
          </p:nvSpPr>
          <p:spPr bwMode="auto">
            <a:xfrm>
              <a:off x="3283" y="2352"/>
              <a:ext cx="1133" cy="11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  <p:sp>
          <p:nvSpPr>
            <p:cNvPr id="10" name="Arc 8"/>
            <p:cNvSpPr>
              <a:spLocks noChangeAspect="1"/>
            </p:cNvSpPr>
            <p:nvPr/>
          </p:nvSpPr>
          <p:spPr bwMode="auto">
            <a:xfrm>
              <a:off x="3283" y="3486"/>
              <a:ext cx="1133" cy="113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</p:grpSp>
      <p:sp>
        <p:nvSpPr>
          <p:cNvPr id="11" name="Line 9"/>
          <p:cNvSpPr>
            <a:spLocks noChangeAspect="1" noChangeShapeType="1"/>
          </p:cNvSpPr>
          <p:nvPr/>
        </p:nvSpPr>
        <p:spPr bwMode="auto">
          <a:xfrm>
            <a:off x="6081393" y="1648253"/>
            <a:ext cx="0" cy="359727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 sz="2400"/>
          </a:p>
        </p:txBody>
      </p:sp>
      <p:sp>
        <p:nvSpPr>
          <p:cNvPr id="13" name="Rectangle 11"/>
          <p:cNvSpPr>
            <a:spLocks noChangeAspect="1" noChangeArrowheads="1"/>
          </p:cNvSpPr>
          <p:nvPr/>
        </p:nvSpPr>
        <p:spPr bwMode="auto">
          <a:xfrm>
            <a:off x="1416361" y="5060980"/>
            <a:ext cx="4112950" cy="36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r>
              <a:rPr lang="de-CH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im Hier und Jetzt</a:t>
            </a:r>
            <a:endParaRPr lang="de-CH" sz="2400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4" name="Rectangle 12"/>
          <p:cNvSpPr>
            <a:spLocks noChangeAspect="1" noChangeArrowheads="1"/>
          </p:cNvSpPr>
          <p:nvPr/>
        </p:nvSpPr>
        <p:spPr bwMode="auto">
          <a:xfrm>
            <a:off x="1497261" y="1431779"/>
            <a:ext cx="4032050" cy="36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defTabSz="762000" eaLnBrk="0" hangingPunct="0"/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>Sensorische Wahrnehmung </a:t>
            </a:r>
          </a:p>
        </p:txBody>
      </p:sp>
      <p:sp>
        <p:nvSpPr>
          <p:cNvPr id="16" name="Rectangle 14"/>
          <p:cNvSpPr>
            <a:spLocks noChangeAspect="1" noChangeArrowheads="1"/>
          </p:cNvSpPr>
          <p:nvPr/>
        </p:nvSpPr>
        <p:spPr bwMode="auto">
          <a:xfrm>
            <a:off x="6961235" y="5004484"/>
            <a:ext cx="3676470" cy="3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r" defTabSz="762000" eaLnBrk="0" hangingPunct="0"/>
            <a:r>
              <a:rPr lang="de-CH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individuell</a:t>
            </a:r>
            <a:endParaRPr lang="de-C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5"/>
          <p:cNvSpPr>
            <a:spLocks noChangeAspect="1" noChangeArrowheads="1"/>
          </p:cNvSpPr>
          <p:nvPr/>
        </p:nvSpPr>
        <p:spPr bwMode="auto">
          <a:xfrm>
            <a:off x="6676012" y="1431779"/>
            <a:ext cx="4064779" cy="3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r" defTabSz="762000" eaLnBrk="0" hangingPunct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Intuitive </a:t>
            </a: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>Wahrnehmung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537601" y="1801327"/>
            <a:ext cx="311186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gegenwartsbezogen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realistisch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unbeirrt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konkret 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beharrlich 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kontinuierlich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praktisch + präzise 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realitätsbezogen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7776649" y="1745716"/>
            <a:ext cx="284910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zukunftsorientiert</a:t>
            </a:r>
          </a:p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umfassend</a:t>
            </a:r>
            <a:br>
              <a:rPr lang="en-GB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einfallsreich</a:t>
            </a:r>
            <a:br>
              <a:rPr lang="en-GB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anregend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vielfältig </a:t>
            </a:r>
          </a:p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spontan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abstrakt + visionär</a:t>
            </a:r>
          </a:p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generalisierend</a:t>
            </a:r>
            <a:endParaRPr lang="de-CH" sz="2400" dirty="0">
              <a:solidFill>
                <a:srgbClr val="777777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763" y="413336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Woher beziehen wir unsere Energie?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4695961" y="2104515"/>
            <a:ext cx="1439863" cy="2879725"/>
            <a:chOff x="2149" y="2352"/>
            <a:chExt cx="1134" cy="2267"/>
          </a:xfrm>
        </p:grpSpPr>
        <p:sp>
          <p:nvSpPr>
            <p:cNvPr id="5" name="Arc 4"/>
            <p:cNvSpPr>
              <a:spLocks noChangeAspect="1"/>
            </p:cNvSpPr>
            <p:nvPr/>
          </p:nvSpPr>
          <p:spPr bwMode="auto">
            <a:xfrm>
              <a:off x="2149" y="3486"/>
              <a:ext cx="1134" cy="1133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  <p:sp>
          <p:nvSpPr>
            <p:cNvPr id="6" name="Arc 5"/>
            <p:cNvSpPr>
              <a:spLocks noChangeAspect="1"/>
            </p:cNvSpPr>
            <p:nvPr/>
          </p:nvSpPr>
          <p:spPr bwMode="auto">
            <a:xfrm>
              <a:off x="2149" y="2352"/>
              <a:ext cx="1134" cy="113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87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6151322" y="2104515"/>
            <a:ext cx="1439862" cy="2879725"/>
            <a:chOff x="3283" y="2352"/>
            <a:chExt cx="1133" cy="2267"/>
          </a:xfrm>
        </p:grpSpPr>
        <p:sp>
          <p:nvSpPr>
            <p:cNvPr id="8" name="Arc 7"/>
            <p:cNvSpPr>
              <a:spLocks noChangeAspect="1"/>
            </p:cNvSpPr>
            <p:nvPr/>
          </p:nvSpPr>
          <p:spPr bwMode="auto">
            <a:xfrm>
              <a:off x="3283" y="2352"/>
              <a:ext cx="1133" cy="11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  <p:sp>
          <p:nvSpPr>
            <p:cNvPr id="9" name="Arc 8"/>
            <p:cNvSpPr>
              <a:spLocks noChangeAspect="1"/>
            </p:cNvSpPr>
            <p:nvPr/>
          </p:nvSpPr>
          <p:spPr bwMode="auto">
            <a:xfrm>
              <a:off x="3283" y="3486"/>
              <a:ext cx="1133" cy="113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2400"/>
            </a:p>
          </p:txBody>
        </p:sp>
      </p:grpSp>
      <p:sp>
        <p:nvSpPr>
          <p:cNvPr id="10" name="Line 9"/>
          <p:cNvSpPr>
            <a:spLocks noChangeAspect="1" noChangeShapeType="1"/>
          </p:cNvSpPr>
          <p:nvPr/>
        </p:nvSpPr>
        <p:spPr bwMode="auto">
          <a:xfrm>
            <a:off x="6143384" y="1739390"/>
            <a:ext cx="0" cy="359727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 sz="2400"/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201377" y="1846612"/>
            <a:ext cx="441818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ruhig | überlegt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vorsichtig | nachdenklich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Vertrauen erweckend 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zurückhaltend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beobachtend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tiefgründig | überlegt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verschlossen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Energiegewinn durch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Ruhe und Zeit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6789346" y="1845476"/>
            <a:ext cx="417900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gesprächig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sich einbringend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gesellig | auffallend</a:t>
            </a:r>
          </a:p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unbedarft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offen | direkt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selbstbewusst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handlungsorientiert</a:t>
            </a:r>
            <a:br>
              <a:rPr lang="de-CH" sz="2400" dirty="0">
                <a:solidFill>
                  <a:srgbClr val="777777"/>
                </a:solidFill>
                <a:cs typeface="Arial" charset="0"/>
              </a:rPr>
            </a:br>
            <a:r>
              <a:rPr lang="de-CH" sz="2400" dirty="0">
                <a:solidFill>
                  <a:srgbClr val="777777"/>
                </a:solidFill>
                <a:cs typeface="Arial" charset="0"/>
              </a:rPr>
              <a:t>vielseitig | fantasievoll</a:t>
            </a:r>
          </a:p>
          <a:p>
            <a:pPr algn="r"/>
            <a:r>
              <a:rPr lang="de-CH" sz="2400" dirty="0">
                <a:solidFill>
                  <a:srgbClr val="777777"/>
                </a:solidFill>
                <a:cs typeface="Arial" charset="0"/>
              </a:rPr>
              <a:t>Energiegewinn durch Kontakte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107877" y="1476144"/>
            <a:ext cx="2025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marL="14288" defTabSz="762000" eaLnBrk="0" hangingPunct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Introversion</a:t>
            </a:r>
            <a:r>
              <a:rPr lang="en-US" sz="2400" dirty="0"/>
              <a:t> 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8742654" y="1405189"/>
            <a:ext cx="2317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algn="r" defTabSz="762000" eaLnBrk="0" hangingPunct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Extraversion</a:t>
            </a:r>
            <a:r>
              <a:rPr lang="en-US" sz="2400" dirty="0"/>
              <a:t> </a:t>
            </a:r>
          </a:p>
        </p:txBody>
      </p:sp>
      <p:grpSp>
        <p:nvGrpSpPr>
          <p:cNvPr id="20" name="Group 17"/>
          <p:cNvGrpSpPr>
            <a:grpSpLocks noChangeAspect="1"/>
          </p:cNvGrpSpPr>
          <p:nvPr/>
        </p:nvGrpSpPr>
        <p:grpSpPr bwMode="auto">
          <a:xfrm>
            <a:off x="6880365" y="2794850"/>
            <a:ext cx="1036638" cy="1401762"/>
            <a:chOff x="3936" y="2928"/>
            <a:chExt cx="816" cy="1104"/>
          </a:xfrm>
        </p:grpSpPr>
        <p:sp>
          <p:nvSpPr>
            <p:cNvPr id="21" name="AutoShape 18"/>
            <p:cNvSpPr>
              <a:spLocks noChangeAspect="1" noChangeArrowheads="1"/>
            </p:cNvSpPr>
            <p:nvPr/>
          </p:nvSpPr>
          <p:spPr bwMode="auto">
            <a:xfrm>
              <a:off x="3984" y="3384"/>
              <a:ext cx="768" cy="192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2" name="AutoShape 19"/>
            <p:cNvSpPr>
              <a:spLocks noChangeAspect="1" noChangeArrowheads="1"/>
            </p:cNvSpPr>
            <p:nvPr/>
          </p:nvSpPr>
          <p:spPr bwMode="auto">
            <a:xfrm rot="-782839">
              <a:off x="3936" y="2928"/>
              <a:ext cx="768" cy="192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3" name="AutoShape 20"/>
            <p:cNvSpPr>
              <a:spLocks noChangeAspect="1" noChangeArrowheads="1"/>
            </p:cNvSpPr>
            <p:nvPr/>
          </p:nvSpPr>
          <p:spPr bwMode="auto">
            <a:xfrm rot="782839" flipV="1">
              <a:off x="3936" y="3840"/>
              <a:ext cx="768" cy="192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4" name="Group 14"/>
          <p:cNvGrpSpPr>
            <a:grpSpLocks noChangeAspect="1"/>
          </p:cNvGrpSpPr>
          <p:nvPr/>
        </p:nvGrpSpPr>
        <p:grpSpPr bwMode="auto">
          <a:xfrm>
            <a:off x="5049201" y="3048586"/>
            <a:ext cx="792163" cy="876300"/>
            <a:chOff x="1824" y="3600"/>
            <a:chExt cx="726" cy="690"/>
          </a:xfrm>
        </p:grpSpPr>
        <p:sp>
          <p:nvSpPr>
            <p:cNvPr id="25" name="AutoShape 15"/>
            <p:cNvSpPr>
              <a:spLocks noChangeAspect="1" noChangeArrowheads="1"/>
            </p:cNvSpPr>
            <p:nvPr/>
          </p:nvSpPr>
          <p:spPr bwMode="auto">
            <a:xfrm>
              <a:off x="1824" y="3600"/>
              <a:ext cx="720" cy="480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6840 0 0"/>
                <a:gd name="G9" fmla="+- 0 0 -11796480"/>
                <a:gd name="G10" fmla="+- 684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684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6840 0"/>
                <a:gd name="G29" fmla="sin 684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6840 G39"/>
                <a:gd name="G43" fmla="sin 684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799 w 21600"/>
                <a:gd name="T5" fmla="*/ 0 h 21600"/>
                <a:gd name="T6" fmla="*/ 1980 w 21600"/>
                <a:gd name="T7" fmla="*/ 10800 h 21600"/>
                <a:gd name="T8" fmla="*/ 10799 w 21600"/>
                <a:gd name="T9" fmla="*/ 3960 h 21600"/>
                <a:gd name="T10" fmla="*/ 24300 w 21600"/>
                <a:gd name="T11" fmla="*/ 10800 h 21600"/>
                <a:gd name="T12" fmla="*/ 19620 w 21600"/>
                <a:gd name="T13" fmla="*/ 15480 h 21600"/>
                <a:gd name="T14" fmla="*/ 1494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640" y="10800"/>
                  </a:moveTo>
                  <a:cubicBezTo>
                    <a:pt x="17640" y="7022"/>
                    <a:pt x="14577" y="3960"/>
                    <a:pt x="10800" y="3960"/>
                  </a:cubicBezTo>
                  <a:cubicBezTo>
                    <a:pt x="7022" y="3960"/>
                    <a:pt x="3960" y="7022"/>
                    <a:pt x="396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620" y="15480"/>
                  </a:lnTo>
                  <a:lnTo>
                    <a:pt x="14940" y="10800"/>
                  </a:lnTo>
                  <a:lnTo>
                    <a:pt x="17640" y="1080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6" name="AutoShape 16"/>
            <p:cNvSpPr>
              <a:spLocks noChangeAspect="1" noChangeArrowheads="1"/>
            </p:cNvSpPr>
            <p:nvPr/>
          </p:nvSpPr>
          <p:spPr bwMode="auto">
            <a:xfrm rot="10800000">
              <a:off x="1830" y="3810"/>
              <a:ext cx="720" cy="480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6840 0 0"/>
                <a:gd name="G9" fmla="+- 0 0 -11796480"/>
                <a:gd name="G10" fmla="+- 684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684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6840 0"/>
                <a:gd name="G29" fmla="sin 684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6840 G39"/>
                <a:gd name="G43" fmla="sin 684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799 w 21600"/>
                <a:gd name="T5" fmla="*/ 0 h 21600"/>
                <a:gd name="T6" fmla="*/ 1980 w 21600"/>
                <a:gd name="T7" fmla="*/ 10800 h 21600"/>
                <a:gd name="T8" fmla="*/ 10799 w 21600"/>
                <a:gd name="T9" fmla="*/ 3960 h 21600"/>
                <a:gd name="T10" fmla="*/ 24300 w 21600"/>
                <a:gd name="T11" fmla="*/ 10800 h 21600"/>
                <a:gd name="T12" fmla="*/ 19620 w 21600"/>
                <a:gd name="T13" fmla="*/ 15480 h 21600"/>
                <a:gd name="T14" fmla="*/ 1494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640" y="10800"/>
                  </a:moveTo>
                  <a:cubicBezTo>
                    <a:pt x="17640" y="7022"/>
                    <a:pt x="14577" y="3960"/>
                    <a:pt x="10800" y="3960"/>
                  </a:cubicBezTo>
                  <a:cubicBezTo>
                    <a:pt x="7022" y="3960"/>
                    <a:pt x="3960" y="7022"/>
                    <a:pt x="396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620" y="15480"/>
                  </a:lnTo>
                  <a:lnTo>
                    <a:pt x="14940" y="10800"/>
                  </a:lnTo>
                  <a:lnTo>
                    <a:pt x="17640" y="1080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3" name="Rechteck 2"/>
          <p:cNvSpPr/>
          <p:nvPr/>
        </p:nvSpPr>
        <p:spPr>
          <a:xfrm>
            <a:off x="1154371" y="5279467"/>
            <a:ext cx="39193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Fokus nach Innen gerichtet</a:t>
            </a:r>
          </a:p>
          <a:p>
            <a:r>
              <a:rPr lang="de-CH" sz="24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überlegte Kontaktbereitschaft</a:t>
            </a:r>
            <a:endParaRPr lang="de-CH" sz="2400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7065298" y="5283880"/>
            <a:ext cx="39030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Fokus nach Aussen gerichtet</a:t>
            </a:r>
          </a:p>
          <a:p>
            <a:pPr algn="r"/>
            <a:r>
              <a:rPr lang="de-CH" sz="24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spontane Kontaktbereitschaft</a:t>
            </a:r>
          </a:p>
        </p:txBody>
      </p:sp>
    </p:spTree>
    <p:extLst>
      <p:ext uri="{BB962C8B-B14F-4D97-AF65-F5344CB8AC3E}">
        <p14:creationId xmlns:p14="http://schemas.microsoft.com/office/powerpoint/2010/main" val="3050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 autoUpdateAnimBg="0"/>
      <p:bldP spid="19" grpId="0" autoUpdateAnimBg="0"/>
      <p:bldP spid="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573" y="336496"/>
            <a:ext cx="7488429" cy="1568367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Wie entscheiden wir?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de-DE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 rot="16200000">
            <a:off x="5360570" y="2752701"/>
            <a:ext cx="1439863" cy="2878137"/>
            <a:chOff x="2149" y="2352"/>
            <a:chExt cx="1134" cy="2267"/>
          </a:xfrm>
        </p:grpSpPr>
        <p:sp>
          <p:nvSpPr>
            <p:cNvPr id="5" name="Arc 4"/>
            <p:cNvSpPr>
              <a:spLocks noChangeAspect="1"/>
            </p:cNvSpPr>
            <p:nvPr/>
          </p:nvSpPr>
          <p:spPr bwMode="auto">
            <a:xfrm>
              <a:off x="2149" y="3486"/>
              <a:ext cx="1134" cy="1133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" name="Arc 5"/>
            <p:cNvSpPr>
              <a:spLocks noChangeAspect="1"/>
            </p:cNvSpPr>
            <p:nvPr/>
          </p:nvSpPr>
          <p:spPr bwMode="auto">
            <a:xfrm>
              <a:off x="2149" y="2352"/>
              <a:ext cx="1134" cy="113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87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5"/>
                    <a:pt x="9662" y="7"/>
                    <a:pt x="21587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 bwMode="auto">
          <a:xfrm rot="16200000">
            <a:off x="5361364" y="1312045"/>
            <a:ext cx="1438275" cy="2878137"/>
            <a:chOff x="3283" y="2352"/>
            <a:chExt cx="1133" cy="2267"/>
          </a:xfrm>
        </p:grpSpPr>
        <p:sp>
          <p:nvSpPr>
            <p:cNvPr id="8" name="Arc 7"/>
            <p:cNvSpPr>
              <a:spLocks noChangeAspect="1"/>
            </p:cNvSpPr>
            <p:nvPr/>
          </p:nvSpPr>
          <p:spPr bwMode="auto">
            <a:xfrm>
              <a:off x="3283" y="2352"/>
              <a:ext cx="1133" cy="11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9" name="Arc 8"/>
            <p:cNvSpPr>
              <a:spLocks noChangeAspect="1"/>
            </p:cNvSpPr>
            <p:nvPr/>
          </p:nvSpPr>
          <p:spPr bwMode="auto">
            <a:xfrm>
              <a:off x="3283" y="3486"/>
              <a:ext cx="1133" cy="113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0" name="Line 9"/>
          <p:cNvSpPr>
            <a:spLocks noChangeAspect="1" noChangeShapeType="1"/>
          </p:cNvSpPr>
          <p:nvPr/>
        </p:nvSpPr>
        <p:spPr bwMode="auto">
          <a:xfrm rot="16200000">
            <a:off x="6081136" y="1686475"/>
            <a:ext cx="0" cy="359568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87740" y="3707632"/>
            <a:ext cx="178552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0" rIns="180000" bIns="0">
            <a:spAutoFit/>
          </a:bodyPr>
          <a:lstStyle/>
          <a:p>
            <a:pPr algn="ctr" defTabSz="762000" eaLnBrk="0" hangingPunct="0"/>
            <a:r>
              <a:rPr lang="de-CH" sz="2400" dirty="0"/>
              <a:t>Fühlen </a:t>
            </a:r>
          </a:p>
          <a:p>
            <a:pPr algn="ctr" defTabSz="762000" eaLnBrk="0" hangingPunct="0"/>
            <a:r>
              <a:rPr lang="de-CH" sz="2400" dirty="0"/>
              <a:t>Emotional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297864" y="2419580"/>
            <a:ext cx="15652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0">
            <a:spAutoFit/>
          </a:bodyPr>
          <a:lstStyle/>
          <a:p>
            <a:pPr algn="ctr" defTabSz="762000" eaLnBrk="0" hangingPunct="0"/>
            <a:r>
              <a:rPr lang="de-CH" sz="2400" dirty="0"/>
              <a:t>Denken Rational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318179" y="735524"/>
            <a:ext cx="451674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>Denken | Rational </a:t>
            </a:r>
          </a:p>
          <a:p>
            <a:pPr algn="r"/>
            <a:r>
              <a:rPr lang="de-CH" sz="2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Unvoreingenommen, strukturiert, regelkonform, analytisch, distanziert, sachbezogen, willensstark, </a:t>
            </a:r>
            <a:r>
              <a:rPr lang="de-CH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unnahbar,</a:t>
            </a:r>
            <a:r>
              <a:rPr lang="de-CH" sz="2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objektiv, wetteifernd,  korrekt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57613" y="3477444"/>
            <a:ext cx="45599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762000" eaLnBrk="0" hangingPunct="0"/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>Fühlen | Emotional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ungezwungen,</a:t>
            </a:r>
            <a:r>
              <a:rPr lang="de-CH" sz="2400" dirty="0">
                <a:solidFill>
                  <a:srgbClr val="777777"/>
                </a:solidFill>
              </a:rPr>
              <a:t> </a:t>
            </a:r>
            <a:r>
              <a:rPr lang="de-CH" sz="2400" dirty="0">
                <a:solidFill>
                  <a:srgbClr val="777777"/>
                </a:solidFill>
                <a:cs typeface="Arial" charset="0"/>
              </a:rPr>
              <a:t>anpassungsfähig entgegenkommend, herzlich, </a:t>
            </a:r>
          </a:p>
          <a:p>
            <a:r>
              <a:rPr lang="de-CH" sz="2400" dirty="0">
                <a:solidFill>
                  <a:srgbClr val="777777"/>
                </a:solidFill>
                <a:cs typeface="Arial" charset="0"/>
              </a:rPr>
              <a:t>rücksichtsvoll, </a:t>
            </a:r>
            <a:r>
              <a:rPr lang="de-CH" sz="2400" dirty="0">
                <a:solidFill>
                  <a:srgbClr val="777777"/>
                </a:solidFill>
              </a:rPr>
              <a:t>personenbezogen, </a:t>
            </a:r>
            <a:r>
              <a:rPr lang="de-CH" sz="2400" dirty="0">
                <a:solidFill>
                  <a:srgbClr val="777777"/>
                </a:solidFill>
                <a:cs typeface="Arial" charset="0"/>
              </a:rPr>
              <a:t>ausgleichend, fürsorglich, aufmerksam, gefühlsbetont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5CECAEE-F6F7-DA4C-9D0D-9AD631F212A2}"/>
              </a:ext>
            </a:extLst>
          </p:cNvPr>
          <p:cNvSpPr/>
          <p:nvPr/>
        </p:nvSpPr>
        <p:spPr>
          <a:xfrm>
            <a:off x="7535128" y="3085633"/>
            <a:ext cx="4369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resultat- und aufgabenorientiert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A1AB3BA-57FA-EA48-8732-738526B14F4A}"/>
              </a:ext>
            </a:extLst>
          </p:cNvPr>
          <p:cNvSpPr/>
          <p:nvPr/>
        </p:nvSpPr>
        <p:spPr>
          <a:xfrm>
            <a:off x="257613" y="5722788"/>
            <a:ext cx="4160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wert- und beziehungsorientiert</a:t>
            </a:r>
          </a:p>
        </p:txBody>
      </p:sp>
    </p:spTree>
    <p:extLst>
      <p:ext uri="{BB962C8B-B14F-4D97-AF65-F5344CB8AC3E}">
        <p14:creationId xmlns:p14="http://schemas.microsoft.com/office/powerpoint/2010/main" val="16867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4" grpId="0" autoUpdateAnimBg="0"/>
      <p:bldP spid="15" grpId="0"/>
      <p:bldP spid="16" grpId="0"/>
      <p:bldP spid="3" grpId="0"/>
      <p:bldP spid="11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1009</Words>
  <Application>Microsoft Macintosh PowerPoint</Application>
  <PresentationFormat>Breitbild</PresentationFormat>
  <Paragraphs>394</Paragraphs>
  <Slides>25</Slides>
  <Notes>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6" baseType="lpstr">
      <vt:lpstr>ＭＳ Ｐゴシック</vt:lpstr>
      <vt:lpstr>PMingLiU</vt:lpstr>
      <vt:lpstr>Arial</vt:lpstr>
      <vt:lpstr>Calibri</vt:lpstr>
      <vt:lpstr>Calibri Light</vt:lpstr>
      <vt:lpstr>Gill Sans Ultra Bold</vt:lpstr>
      <vt:lpstr>Tahoma</vt:lpstr>
      <vt:lpstr>Times New Roman</vt:lpstr>
      <vt:lpstr>Office-Design</vt:lpstr>
      <vt:lpstr>Image</vt:lpstr>
      <vt:lpstr>Corel PHOTO-PAINT 9.0 Image</vt:lpstr>
      <vt:lpstr>PowerPoint-Präsentation</vt:lpstr>
      <vt:lpstr>Was siehst du? </vt:lpstr>
      <vt:lpstr>Was siehst du? </vt:lpstr>
      <vt:lpstr>Was siehst du? </vt:lpstr>
      <vt:lpstr>Was siehst du? </vt:lpstr>
      <vt:lpstr>Wissen + Wahrnehmung  </vt:lpstr>
      <vt:lpstr>Wie nehmen wir die Welt wahr? </vt:lpstr>
      <vt:lpstr>Woher beziehen wir unsere Energie? </vt:lpstr>
      <vt:lpstr>Wie entscheiden wir? </vt:lpstr>
      <vt:lpstr>Der Vater der antiken Typologie</vt:lpstr>
      <vt:lpstr>Persönlichkeits-Typen </vt:lpstr>
      <vt:lpstr>USP (unique selling proposition) Alleinstellungsmerkmale</vt:lpstr>
      <vt:lpstr>Wer braucht was?</vt:lpstr>
      <vt:lpstr>Verlustängste </vt:lpstr>
      <vt:lpstr>PowerPoint-Präsentation</vt:lpstr>
      <vt:lpstr>Haltungspräferenzen auf der Zeitebene </vt:lpstr>
      <vt:lpstr>Typisches Verhalten </vt:lpstr>
      <vt:lpstr>PowerPoint-Präsentation</vt:lpstr>
      <vt:lpstr>PowerPoint-Präsentation</vt:lpstr>
      <vt:lpstr>Negative  Verhalten</vt:lpstr>
      <vt:lpstr>Und auch noch</vt:lpstr>
      <vt:lpstr>PowerPoint-Präsentation</vt:lpstr>
      <vt:lpstr>Verschiedenen Typen </vt:lpstr>
      <vt:lpstr>Verschiedenen Typen </vt:lpstr>
      <vt:lpstr>PowerPoint-Präsentation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 Stucki</dc:creator>
  <cp:lastModifiedBy>Jürg Stucki</cp:lastModifiedBy>
  <cp:revision>118</cp:revision>
  <dcterms:created xsi:type="dcterms:W3CDTF">2017-12-21T16:55:46Z</dcterms:created>
  <dcterms:modified xsi:type="dcterms:W3CDTF">2018-02-18T11:28:50Z</dcterms:modified>
</cp:coreProperties>
</file>